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4"/>
  </p:notesMasterIdLst>
  <p:handoutMasterIdLst>
    <p:handoutMasterId r:id="rId25"/>
  </p:handoutMasterIdLst>
  <p:sldIdLst>
    <p:sldId id="309" r:id="rId5"/>
    <p:sldId id="263" r:id="rId6"/>
    <p:sldId id="297" r:id="rId7"/>
    <p:sldId id="308" r:id="rId8"/>
    <p:sldId id="311" r:id="rId9"/>
    <p:sldId id="299" r:id="rId10"/>
    <p:sldId id="284" r:id="rId11"/>
    <p:sldId id="279" r:id="rId12"/>
    <p:sldId id="280" r:id="rId13"/>
    <p:sldId id="281" r:id="rId14"/>
    <p:sldId id="298" r:id="rId15"/>
    <p:sldId id="300" r:id="rId16"/>
    <p:sldId id="285" r:id="rId17"/>
    <p:sldId id="286" r:id="rId18"/>
    <p:sldId id="287" r:id="rId19"/>
    <p:sldId id="288" r:id="rId20"/>
    <p:sldId id="296" r:id="rId21"/>
    <p:sldId id="278" r:id="rId22"/>
    <p:sldId id="301"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47A807C1-D396-40A4-7499-EFFAAF56E34D}" name="Brian Connolly" initials="BC" userId="Brian Connolly" providerId="None"/>
  <p188:author id="{F09902D1-9074-8E87-DA22-21EA20D3D47F}" name="Sophie Aloe" initials="SA" userId="S::aloe@un.org::81236483-575e-47d5-ac32-87b8b0daba2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5A5"/>
    <a:srgbClr val="538135"/>
    <a:srgbClr val="0077C0"/>
    <a:srgbClr val="0556A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A5F61C-9AB3-42CA-43D9-A0E6F48D5AAD}" v="30" dt="2025-09-30T01:13:29.8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92" autoAdjust="0"/>
    <p:restoredTop sz="92070" autoAdjust="0"/>
  </p:normalViewPr>
  <p:slideViewPr>
    <p:cSldViewPr snapToGrid="0">
      <p:cViewPr varScale="1">
        <p:scale>
          <a:sx n="70" d="100"/>
          <a:sy n="70" d="100"/>
        </p:scale>
        <p:origin x="1042" y="5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10/31/2025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10/31/2025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sp>
        <p:nvSpPr>
          <p:cNvPr id="3" name="Footer Placeholder 4">
            <a:extLst>
              <a:ext uri="{FF2B5EF4-FFF2-40B4-BE49-F238E27FC236}">
                <a16:creationId xmlns:a16="http://schemas.microsoft.com/office/drawing/2014/main" id="{A4A1D383-26AE-6C85-7FDB-231EB0E4873D}"/>
              </a:ext>
            </a:extLst>
          </p:cNvPr>
          <p:cNvSpPr txBox="1">
            <a:spLocks/>
          </p:cNvSpPr>
          <p:nvPr userDrawn="1"/>
        </p:nvSpPr>
        <p:spPr>
          <a:xfrm>
            <a:off x="838201" y="6444045"/>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fr-FR" sz="1100" noProof="0" dirty="0">
                <a:solidFill>
                  <a:schemeClr val="bg1">
                    <a:lumMod val="65000"/>
                  </a:schemeClr>
                </a:solidFill>
              </a:rPr>
              <a:t>MFBPD de l’ONU 2025 									Diapositive </a:t>
            </a:r>
            <a:fld id="{60323EB4-2EFA-49D3-81CD-1A9035A87ED7}" type="slidenum">
              <a:rPr lang="fr-FR" sz="1100" noProof="0" smtClean="0">
                <a:solidFill>
                  <a:schemeClr val="bg1">
                    <a:lumMod val="65000"/>
                  </a:schemeClr>
                </a:solidFill>
              </a:rPr>
              <a:pPr algn="ctr"/>
              <a:t>‹#›</a:t>
            </a:fld>
            <a:endParaRPr lang="fr-FR" sz="1100" noProof="0" dirty="0">
              <a:solidFill>
                <a:schemeClr val="bg1">
                  <a:lumMod val="65000"/>
                </a:schemeClr>
              </a:solidFill>
            </a:endParaRPr>
          </a:p>
        </p:txBody>
      </p:sp>
      <p:pic>
        <p:nvPicPr>
          <p:cNvPr id="4" name="Picture 3" descr="A black background with a black square&#10;&#10;Description automatically generated with medium confidence">
            <a:extLst>
              <a:ext uri="{FF2B5EF4-FFF2-40B4-BE49-F238E27FC236}">
                <a16:creationId xmlns:a16="http://schemas.microsoft.com/office/drawing/2014/main" id="{84FAB238-97E2-011D-FE83-B7448618DAC3}"/>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EE45CC7-248F-CE72-C1A7-BAD1B256AA9A}"/>
              </a:ext>
            </a:extLst>
          </p:cNvPr>
          <p:cNvSpPr txBox="1"/>
          <p:nvPr userDrawn="1"/>
        </p:nvSpPr>
        <p:spPr>
          <a:xfrm>
            <a:off x="838200" y="257455"/>
            <a:ext cx="9980251" cy="261610"/>
          </a:xfrm>
          <a:prstGeom prst="rect">
            <a:avLst/>
          </a:prstGeom>
          <a:noFill/>
        </p:spPr>
        <p:txBody>
          <a:bodyPr wrap="square" rtlCol="0">
            <a:spAutoFit/>
          </a:bodyPr>
          <a:lstStyle/>
          <a:p>
            <a:pPr algn="r"/>
            <a:r>
              <a:rPr lang="fr-FR" sz="1100" b="1" noProof="0" dirty="0">
                <a:solidFill>
                  <a:schemeClr val="bg1">
                    <a:lumMod val="65000"/>
                  </a:schemeClr>
                </a:solidFill>
                <a:latin typeface="Verdana" panose="020B0604030504040204" pitchFamily="34" charset="0"/>
                <a:ea typeface="Verdana" panose="020B0604030504040204" pitchFamily="34" charset="0"/>
              </a:rPr>
              <a:t>2.2 Partie 1 Mise en œuvre des activités de consolidation de la paix</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CC0AD7-1B33-36E4-58AB-9EB3444F7CD7}"/>
              </a:ext>
            </a:extLst>
          </p:cNvPr>
          <p:cNvSpPr txBox="1"/>
          <p:nvPr/>
        </p:nvSpPr>
        <p:spPr>
          <a:xfrm>
            <a:off x="1524000" y="1228399"/>
            <a:ext cx="9144000" cy="4401205"/>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2.2 Partie 1</a:t>
            </a:r>
          </a:p>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Mise en œuvre des activités de consolidation de la paix</a:t>
            </a:r>
          </a:p>
        </p:txBody>
      </p:sp>
    </p:spTree>
    <p:extLst>
      <p:ext uri="{BB962C8B-B14F-4D97-AF65-F5344CB8AC3E}">
        <p14:creationId xmlns:p14="http://schemas.microsoft.com/office/powerpoint/2010/main" val="40816733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B5CCB74-F4EA-1D37-7A3A-87B6D7C8578E}"/>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Risques liés aux explosifs – Engins explosifs improvisés</a:t>
            </a:r>
          </a:p>
        </p:txBody>
      </p:sp>
      <p:sp>
        <p:nvSpPr>
          <p:cNvPr id="4" name="TextBox 3">
            <a:extLst>
              <a:ext uri="{FF2B5EF4-FFF2-40B4-BE49-F238E27FC236}">
                <a16:creationId xmlns:a16="http://schemas.microsoft.com/office/drawing/2014/main" id="{538964D9-27CA-08F5-9663-36E0804A1769}"/>
              </a:ext>
            </a:extLst>
          </p:cNvPr>
          <p:cNvSpPr txBox="1"/>
          <p:nvPr/>
        </p:nvSpPr>
        <p:spPr>
          <a:xfrm>
            <a:off x="1596000" y="1442336"/>
            <a:ext cx="9000000"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Fabriqués par l’utilisateur plutôt que par des usines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Souvent conçus pour attaquer le personnel de déminage</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Souvent piégés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Extrêmement imprévisibles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Peuvent être réalisés en utilisant des REG</a:t>
            </a:r>
          </a:p>
        </p:txBody>
      </p:sp>
      <p:pic>
        <p:nvPicPr>
          <p:cNvPr id="1026" name="Picture 2" descr="LAF and UNIFIL joint IED training | UNIFIL">
            <a:extLst>
              <a:ext uri="{FF2B5EF4-FFF2-40B4-BE49-F238E27FC236}">
                <a16:creationId xmlns:a16="http://schemas.microsoft.com/office/drawing/2014/main" id="{1FD18DEE-A48B-CD8F-C90F-432DC71AA298}"/>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35000"/>
                    </a14:imgEffect>
                  </a14:imgLayer>
                </a14:imgProps>
              </a:ext>
              <a:ext uri="{28A0092B-C50C-407E-A947-70E740481C1C}">
                <a14:useLocalDpi xmlns:a14="http://schemas.microsoft.com/office/drawing/2010/main" val="0"/>
              </a:ext>
            </a:extLst>
          </a:blip>
          <a:srcRect/>
          <a:stretch>
            <a:fillRect/>
          </a:stretch>
        </p:blipFill>
        <p:spPr bwMode="auto">
          <a:xfrm>
            <a:off x="6921795" y="3622092"/>
            <a:ext cx="4333808" cy="2509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160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12D5EC-F5B3-42FB-F06B-7BC7B248E634}"/>
              </a:ext>
            </a:extLst>
          </p:cNvPr>
          <p:cNvSpPr txBox="1"/>
          <p:nvPr/>
        </p:nvSpPr>
        <p:spPr>
          <a:xfrm>
            <a:off x="1245108" y="696414"/>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Effets des mines et autres engins explosifs</a:t>
            </a:r>
          </a:p>
        </p:txBody>
      </p:sp>
      <p:sp>
        <p:nvSpPr>
          <p:cNvPr id="4" name="TextBox 3">
            <a:extLst>
              <a:ext uri="{FF2B5EF4-FFF2-40B4-BE49-F238E27FC236}">
                <a16:creationId xmlns:a16="http://schemas.microsoft.com/office/drawing/2014/main" id="{996DD724-AF04-C320-1520-BEB946DB421D}"/>
              </a:ext>
            </a:extLst>
          </p:cNvPr>
          <p:cNvSpPr txBox="1"/>
          <p:nvPr/>
        </p:nvSpPr>
        <p:spPr>
          <a:xfrm>
            <a:off x="1598645" y="1438354"/>
            <a:ext cx="9000000" cy="477053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b="1" dirty="0">
                <a:latin typeface="Verdana" panose="020B0604030504040204" pitchFamily="34" charset="0"/>
                <a:ea typeface="Verdana" panose="020B0604030504040204" pitchFamily="34" charset="0"/>
              </a:rPr>
              <a:t>Les mines terrestres et autres engins explosifs ont des effets négatifs très variés. Ils :</a:t>
            </a:r>
          </a:p>
          <a:p>
            <a:pPr marL="342900" marR="0" lvl="0" indent="-342900">
              <a:spcBef>
                <a:spcPts val="600"/>
              </a:spcBef>
              <a:spcAft>
                <a:spcPts val="600"/>
              </a:spcAft>
              <a:buFont typeface="Symbol" panose="05050102010706020507" pitchFamily="18" charset="2"/>
              <a:buChar char=""/>
            </a:pPr>
            <a:r>
              <a:rPr lang="fr-FR" dirty="0">
                <a:solidFill>
                  <a:srgbClr val="000000"/>
                </a:solidFill>
                <a:effectLst/>
                <a:latin typeface="Verdana" panose="020B0604030504040204" pitchFamily="34" charset="0"/>
                <a:ea typeface="Calibri" panose="020F0502020204030204" pitchFamily="34" charset="0"/>
                <a:cs typeface="Arial" panose="020B0604020202020204" pitchFamily="34" charset="0"/>
              </a:rPr>
              <a:t>Tuent ou blessent des gens, y compris des civils</a:t>
            </a:r>
          </a:p>
          <a:p>
            <a:pPr marL="342900" marR="0" lvl="0" indent="-342900">
              <a:spcBef>
                <a:spcPts val="600"/>
              </a:spcBef>
              <a:spcAft>
                <a:spcPts val="600"/>
              </a:spcAft>
              <a:buFont typeface="Symbol" panose="05050102010706020507" pitchFamily="18" charset="2"/>
              <a:buChar char=""/>
            </a:pPr>
            <a:r>
              <a:rPr lang="fr-FR" dirty="0">
                <a:solidFill>
                  <a:srgbClr val="000000"/>
                </a:solidFill>
                <a:effectLst/>
                <a:latin typeface="Verdana" panose="020B0604030504040204" pitchFamily="34" charset="0"/>
                <a:ea typeface="Calibri" panose="020F0502020204030204" pitchFamily="34" charset="0"/>
                <a:cs typeface="Arial" panose="020B0604020202020204" pitchFamily="34" charset="0"/>
              </a:rPr>
              <a:t>Détruisent ou endommagent des véhicules et d’autres biens et empêchent l’accès aux voies de circulation</a:t>
            </a:r>
          </a:p>
          <a:p>
            <a:pPr marL="342900" marR="0" lvl="0" indent="-342900">
              <a:spcBef>
                <a:spcPts val="600"/>
              </a:spcBef>
              <a:spcAft>
                <a:spcPts val="600"/>
              </a:spcAft>
              <a:buFont typeface="Symbol" panose="05050102010706020507" pitchFamily="18" charset="2"/>
              <a:buChar char=""/>
            </a:pPr>
            <a:r>
              <a:rPr lang="fr-FR" dirty="0">
                <a:solidFill>
                  <a:srgbClr val="000000"/>
                </a:solidFill>
                <a:effectLst/>
                <a:latin typeface="Verdana" panose="020B0604030504040204" pitchFamily="34" charset="0"/>
                <a:ea typeface="Calibri" panose="020F0502020204030204" pitchFamily="34" charset="0"/>
                <a:cs typeface="Arial" panose="020B0604020202020204" pitchFamily="34" charset="0"/>
              </a:rPr>
              <a:t>Empêchent le déploiement en toute sécurité du personnel de maintien de la paix </a:t>
            </a:r>
          </a:p>
          <a:p>
            <a:pPr marL="342900" marR="0" lvl="0" indent="-342900">
              <a:spcBef>
                <a:spcPts val="600"/>
              </a:spcBef>
              <a:spcAft>
                <a:spcPts val="600"/>
              </a:spcAft>
              <a:buFont typeface="Symbol" panose="05050102010706020507" pitchFamily="18" charset="2"/>
              <a:buChar char=""/>
            </a:pPr>
            <a:r>
              <a:rPr lang="fr-FR" dirty="0">
                <a:solidFill>
                  <a:srgbClr val="000000"/>
                </a:solidFill>
                <a:effectLst/>
                <a:latin typeface="Verdana" panose="020B0604030504040204" pitchFamily="34" charset="0"/>
                <a:ea typeface="Calibri" panose="020F0502020204030204" pitchFamily="34" charset="0"/>
                <a:cs typeface="Arial" panose="020B0604020202020204" pitchFamily="34" charset="0"/>
              </a:rPr>
              <a:t>Entravent l’acheminement en toute sécurité de l’aide humanitaire</a:t>
            </a:r>
          </a:p>
          <a:p>
            <a:pPr marL="342900" marR="0" lvl="0" indent="-342900">
              <a:spcBef>
                <a:spcPts val="600"/>
              </a:spcBef>
              <a:spcAft>
                <a:spcPts val="600"/>
              </a:spcAft>
              <a:buFont typeface="Symbol" panose="05050102010706020507" pitchFamily="18" charset="2"/>
              <a:buChar char=""/>
            </a:pPr>
            <a:r>
              <a:rPr lang="fr-FR" dirty="0">
                <a:solidFill>
                  <a:srgbClr val="000000"/>
                </a:solidFill>
                <a:effectLst/>
                <a:latin typeface="Verdana" panose="020B0604030504040204" pitchFamily="34" charset="0"/>
                <a:ea typeface="Calibri" panose="020F0502020204030204" pitchFamily="34" charset="0"/>
                <a:cs typeface="Arial" panose="020B0604020202020204" pitchFamily="34" charset="0"/>
              </a:rPr>
              <a:t>Empêchent les civils de rentrer chez eux et de reprendre une vie normale</a:t>
            </a:r>
          </a:p>
          <a:p>
            <a:pPr marL="342900" indent="-342900">
              <a:spcBef>
                <a:spcPts val="600"/>
              </a:spcBef>
              <a:spcAft>
                <a:spcPts val="600"/>
              </a:spcAft>
              <a:buFont typeface="Symbol" panose="05050102010706020507" pitchFamily="18" charset="2"/>
              <a:buChar char=""/>
            </a:pPr>
            <a:r>
              <a:rPr lang="fr-FR" dirty="0">
                <a:solidFill>
                  <a:srgbClr val="000000"/>
                </a:solidFill>
                <a:latin typeface="Verdana"/>
                <a:ea typeface="Calibri"/>
                <a:cs typeface="Arial"/>
              </a:rPr>
              <a:t>Empêchent les gens de gagner de l’argent pour subvenir à leurs besoins</a:t>
            </a:r>
          </a:p>
          <a:p>
            <a:pPr marL="342900" indent="-342900">
              <a:spcBef>
                <a:spcPts val="600"/>
              </a:spcBef>
              <a:spcAft>
                <a:spcPts val="600"/>
              </a:spcAft>
              <a:buFont typeface="Symbol" panose="05050102010706020507" pitchFamily="18" charset="2"/>
              <a:buChar char=""/>
            </a:pPr>
            <a:r>
              <a:rPr lang="fr-FR" dirty="0">
                <a:solidFill>
                  <a:srgbClr val="000000"/>
                </a:solidFill>
                <a:latin typeface="Verdana"/>
                <a:ea typeface="Calibri"/>
                <a:cs typeface="Arial"/>
              </a:rPr>
              <a:t>Rendent la reconstruction</a:t>
            </a:r>
            <a:r>
              <a:rPr lang="fr-FR" dirty="0">
                <a:solidFill>
                  <a:srgbClr val="000000"/>
                </a:solidFill>
                <a:effectLst/>
                <a:latin typeface="Verdana"/>
                <a:ea typeface="Calibri"/>
                <a:cs typeface="Arial"/>
              </a:rPr>
              <a:t> après la </a:t>
            </a:r>
            <a:r>
              <a:rPr lang="fr-FR" dirty="0">
                <a:solidFill>
                  <a:srgbClr val="000000"/>
                </a:solidFill>
                <a:latin typeface="Verdana"/>
                <a:ea typeface="Calibri"/>
                <a:cs typeface="Arial"/>
              </a:rPr>
              <a:t>guerre</a:t>
            </a:r>
            <a:r>
              <a:rPr lang="fr-FR" dirty="0">
                <a:solidFill>
                  <a:srgbClr val="000000"/>
                </a:solidFill>
                <a:effectLst/>
                <a:latin typeface="Verdana"/>
                <a:ea typeface="Calibri"/>
                <a:cs typeface="Arial"/>
              </a:rPr>
              <a:t> </a:t>
            </a:r>
            <a:r>
              <a:rPr lang="fr-FR" dirty="0">
                <a:solidFill>
                  <a:srgbClr val="000000"/>
                </a:solidFill>
                <a:latin typeface="Verdana"/>
                <a:ea typeface="Calibri"/>
                <a:cs typeface="Arial"/>
              </a:rPr>
              <a:t>et le </a:t>
            </a:r>
            <a:r>
              <a:rPr lang="fr-FR" dirty="0">
                <a:solidFill>
                  <a:srgbClr val="000000"/>
                </a:solidFill>
                <a:effectLst/>
                <a:latin typeface="Verdana"/>
                <a:ea typeface="Calibri"/>
                <a:cs typeface="Arial"/>
              </a:rPr>
              <a:t>développement économique et social </a:t>
            </a:r>
            <a:r>
              <a:rPr lang="fr-FR" dirty="0">
                <a:solidFill>
                  <a:srgbClr val="000000"/>
                </a:solidFill>
                <a:latin typeface="Verdana"/>
                <a:ea typeface="Calibri"/>
                <a:cs typeface="Arial"/>
              </a:rPr>
              <a:t>beaucoup plus difficiles</a:t>
            </a:r>
          </a:p>
        </p:txBody>
      </p:sp>
    </p:spTree>
    <p:extLst>
      <p:ext uri="{BB962C8B-B14F-4D97-AF65-F5344CB8AC3E}">
        <p14:creationId xmlns:p14="http://schemas.microsoft.com/office/powerpoint/2010/main" val="2589102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D12D5EC-F5B3-42FB-F06B-7BC7B248E634}"/>
              </a:ext>
            </a:extLst>
          </p:cNvPr>
          <p:cNvSpPr txBox="1"/>
          <p:nvPr/>
        </p:nvSpPr>
        <p:spPr>
          <a:xfrm>
            <a:off x="1245108" y="725910"/>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Conseils aux agents de maintien de la paix</a:t>
            </a:r>
          </a:p>
          <a:p>
            <a:pPr algn="ctr"/>
            <a:r>
              <a:rPr lang="fr-FR" sz="2000" b="1" dirty="0">
                <a:solidFill>
                  <a:srgbClr val="0055A5"/>
                </a:solidFill>
                <a:latin typeface="Verdana"/>
                <a:ea typeface="Verdana"/>
              </a:rPr>
              <a:t>sur les risques liés aux explosifs</a:t>
            </a:r>
          </a:p>
        </p:txBody>
      </p:sp>
      <p:sp>
        <p:nvSpPr>
          <p:cNvPr id="4" name="TextBox 3">
            <a:extLst>
              <a:ext uri="{FF2B5EF4-FFF2-40B4-BE49-F238E27FC236}">
                <a16:creationId xmlns:a16="http://schemas.microsoft.com/office/drawing/2014/main" id="{996DD724-AF04-C320-1520-BEB946DB421D}"/>
              </a:ext>
            </a:extLst>
          </p:cNvPr>
          <p:cNvSpPr txBox="1"/>
          <p:nvPr/>
        </p:nvSpPr>
        <p:spPr>
          <a:xfrm>
            <a:off x="1598645" y="1438354"/>
            <a:ext cx="900000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Si vous ou quelqu’un d’autre vous égarez dans un champ de mines ou une zone contaminée par des munitions non explosées :</a:t>
            </a:r>
          </a:p>
          <a:p>
            <a:pPr marL="342900" indent="-342900">
              <a:spcBef>
                <a:spcPts val="600"/>
              </a:spcBef>
              <a:spcAft>
                <a:spcPts val="600"/>
              </a:spcAft>
              <a:buFont typeface="Arial" panose="020B0604020202020204" pitchFamily="34" charset="0"/>
              <a:buChar char="•"/>
            </a:pPr>
            <a:r>
              <a:rPr lang="fr-FR" sz="2000" b="1" dirty="0">
                <a:solidFill>
                  <a:srgbClr val="FF0000"/>
                </a:solidFill>
                <a:latin typeface="Verdana"/>
                <a:ea typeface="Verdana"/>
              </a:rPr>
              <a:t>Arrêtez-vous</a:t>
            </a:r>
            <a:r>
              <a:rPr lang="fr-FR" sz="2000" dirty="0">
                <a:latin typeface="Verdana"/>
                <a:ea typeface="Verdana"/>
              </a:rPr>
              <a:t> immédiatement et ne bougez plus</a:t>
            </a:r>
          </a:p>
          <a:p>
            <a:pPr marL="342900" indent="-342900">
              <a:spcBef>
                <a:spcPts val="600"/>
              </a:spcBef>
              <a:spcAft>
                <a:spcPts val="600"/>
              </a:spcAft>
              <a:buFont typeface="Arial" panose="020B0604020202020204" pitchFamily="34" charset="0"/>
              <a:buChar char="•"/>
            </a:pPr>
            <a:r>
              <a:rPr lang="fr-FR" sz="2000" b="1" dirty="0">
                <a:solidFill>
                  <a:srgbClr val="FF0000"/>
                </a:solidFill>
                <a:latin typeface="Verdana"/>
                <a:ea typeface="Verdana"/>
              </a:rPr>
              <a:t>Avertissez</a:t>
            </a:r>
            <a:r>
              <a:rPr lang="fr-FR" sz="2000" dirty="0">
                <a:latin typeface="Verdana"/>
                <a:ea typeface="Verdana"/>
              </a:rPr>
              <a:t> tout le personnel présent dans la zone</a:t>
            </a:r>
          </a:p>
          <a:p>
            <a:pPr marL="342900" indent="-342900">
              <a:spcBef>
                <a:spcPts val="600"/>
              </a:spcBef>
              <a:spcAft>
                <a:spcPts val="600"/>
              </a:spcAft>
              <a:buFont typeface="Arial" panose="020B0604020202020204" pitchFamily="34" charset="0"/>
              <a:buChar char="•"/>
            </a:pPr>
            <a:r>
              <a:rPr lang="fr-FR" sz="2000" b="1" dirty="0">
                <a:solidFill>
                  <a:srgbClr val="FF0000"/>
                </a:solidFill>
                <a:latin typeface="Verdana"/>
                <a:ea typeface="Verdana"/>
              </a:rPr>
              <a:t>Faites appel</a:t>
            </a:r>
            <a:r>
              <a:rPr lang="fr-FR" sz="2000" dirty="0">
                <a:latin typeface="Verdana"/>
                <a:ea typeface="Verdana"/>
              </a:rPr>
              <a:t> à une assistance ou à des conseils spécialisés</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Évaluez la situation et restez où vous êtes</a:t>
            </a:r>
          </a:p>
          <a:p>
            <a:pPr>
              <a:spcBef>
                <a:spcPts val="600"/>
              </a:spcBef>
              <a:spcAft>
                <a:spcPts val="600"/>
              </a:spcAft>
            </a:pPr>
            <a:endParaRPr lang="fr-FR" sz="2000" dirty="0">
              <a:latin typeface="Verdana" panose="020B0604030504040204" pitchFamily="34" charset="0"/>
              <a:ea typeface="Verdana" panose="020B0604030504040204" pitchFamily="34" charset="0"/>
            </a:endParaRPr>
          </a:p>
          <a:p>
            <a:pPr>
              <a:spcBef>
                <a:spcPts val="600"/>
              </a:spcBef>
              <a:spcAft>
                <a:spcPts val="600"/>
              </a:spcAft>
            </a:pPr>
            <a:r>
              <a:rPr lang="fr-FR" sz="2000" b="1" dirty="0">
                <a:latin typeface="Verdana"/>
                <a:ea typeface="Verdana"/>
              </a:rPr>
              <a:t>Les mines explosent dès qu’on les touche</a:t>
            </a:r>
          </a:p>
          <a:p>
            <a:pPr marL="342900" indent="-342900">
              <a:spcBef>
                <a:spcPts val="600"/>
              </a:spcBef>
              <a:spcAft>
                <a:spcPts val="600"/>
              </a:spcAft>
              <a:buFont typeface="Arial" panose="020B0604020202020204" pitchFamily="34" charset="0"/>
              <a:buChar char="•"/>
            </a:pPr>
            <a:r>
              <a:rPr lang="fr-FR" sz="2000" dirty="0">
                <a:latin typeface="Verdana"/>
                <a:ea typeface="Verdana"/>
              </a:rPr>
              <a:t>Elles sont conçues pour tuer et pour causer des blessures dévastatrices</a:t>
            </a:r>
          </a:p>
        </p:txBody>
      </p:sp>
    </p:spTree>
    <p:extLst>
      <p:ext uri="{BB962C8B-B14F-4D97-AF65-F5344CB8AC3E}">
        <p14:creationId xmlns:p14="http://schemas.microsoft.com/office/powerpoint/2010/main" val="4992807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88B4F9-DC87-57E1-5471-09A355F7E18D}"/>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Désarmement, démobilisation et réintégration (DDR)</a:t>
            </a:r>
          </a:p>
        </p:txBody>
      </p:sp>
      <p:sp>
        <p:nvSpPr>
          <p:cNvPr id="4" name="TextBox 3">
            <a:extLst>
              <a:ext uri="{FF2B5EF4-FFF2-40B4-BE49-F238E27FC236}">
                <a16:creationId xmlns:a16="http://schemas.microsoft.com/office/drawing/2014/main" id="{DA484850-AABD-5970-593C-4DE54B4F4C27}"/>
              </a:ext>
            </a:extLst>
          </p:cNvPr>
          <p:cNvSpPr txBox="1"/>
          <p:nvPr/>
        </p:nvSpPr>
        <p:spPr>
          <a:xfrm>
            <a:off x="1598645" y="1438354"/>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Processus volontaire qui consiste, pour les groupes armés, à recevoir un soutien pour : </a:t>
            </a:r>
          </a:p>
          <a:p>
            <a:pPr marL="914400" lvl="1" indent="-457200">
              <a:spcBef>
                <a:spcPts val="600"/>
              </a:spcBef>
              <a:spcAft>
                <a:spcPts val="600"/>
              </a:spcAft>
              <a:buFont typeface="Verdana" panose="020B0604030504040204" pitchFamily="34" charset="0"/>
              <a:buChar char="–"/>
            </a:pPr>
            <a:r>
              <a:rPr lang="fr-FR" sz="2000" dirty="0">
                <a:latin typeface="Verdana" panose="020B0604030504040204" pitchFamily="34" charset="0"/>
                <a:ea typeface="Verdana" panose="020B0604030504040204" pitchFamily="34" charset="0"/>
              </a:rPr>
              <a:t>Déposer les armes</a:t>
            </a:r>
          </a:p>
          <a:p>
            <a:pPr marL="914400" lvl="1" indent="-457200">
              <a:spcBef>
                <a:spcPts val="600"/>
              </a:spcBef>
              <a:spcAft>
                <a:spcPts val="600"/>
              </a:spcAft>
              <a:buFont typeface="Verdana" panose="020B0604030504040204" pitchFamily="34" charset="0"/>
              <a:buChar char="–"/>
            </a:pPr>
            <a:r>
              <a:rPr lang="fr-FR" sz="2000" dirty="0">
                <a:latin typeface="Verdana" panose="020B0604030504040204" pitchFamily="34" charset="0"/>
                <a:ea typeface="Verdana" panose="020B0604030504040204" pitchFamily="34" charset="0"/>
              </a:rPr>
              <a:t>Retourner à la vie civile</a:t>
            </a:r>
          </a:p>
          <a:p>
            <a:pPr marL="342900" indent="-342900">
              <a:spcBef>
                <a:spcPts val="600"/>
              </a:spcBef>
              <a:spcAft>
                <a:spcPts val="600"/>
              </a:spcAft>
              <a:buFont typeface="Arial" panose="020B0604020202020204" pitchFamily="34" charset="0"/>
              <a:buChar char="•"/>
            </a:pPr>
            <a:r>
              <a:rPr lang="fr-FR" sz="2000" dirty="0">
                <a:latin typeface="Verdana"/>
                <a:ea typeface="Verdana"/>
              </a:rPr>
              <a:t>Fait partie d’une approche multidimensionnelle, contribuant à la prévention et à la résolution des conflits, à la consolidation de la paix et au développement</a:t>
            </a:r>
          </a:p>
          <a:p>
            <a:pPr marL="342900" indent="-342900">
              <a:spcBef>
                <a:spcPts val="600"/>
              </a:spcBef>
              <a:spcAft>
                <a:spcPts val="600"/>
              </a:spcAft>
              <a:buFont typeface="Arial" panose="020B0604020202020204" pitchFamily="34" charset="0"/>
              <a:buChar char="•"/>
            </a:pPr>
            <a:r>
              <a:rPr lang="fr-FR" sz="2000" dirty="0">
                <a:effectLst/>
                <a:latin typeface="Verdana"/>
                <a:ea typeface="Calibri"/>
                <a:cs typeface="Arial"/>
              </a:rPr>
              <a:t>Aide à créer un environnement sûr et stable dans lequel le relèvement peut commencer</a:t>
            </a:r>
          </a:p>
        </p:txBody>
      </p:sp>
    </p:spTree>
    <p:extLst>
      <p:ext uri="{BB962C8B-B14F-4D97-AF65-F5344CB8AC3E}">
        <p14:creationId xmlns:p14="http://schemas.microsoft.com/office/powerpoint/2010/main" val="31047750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37DAE5E6-C0CD-8D0D-5746-A7778272FE0B}"/>
              </a:ext>
            </a:extLst>
          </p:cNvPr>
          <p:cNvSpPr txBox="1"/>
          <p:nvPr/>
        </p:nvSpPr>
        <p:spPr>
          <a:xfrm>
            <a:off x="1338942" y="1263781"/>
            <a:ext cx="9514114" cy="5324535"/>
          </a:xfrm>
          <a:prstGeom prst="rect">
            <a:avLst/>
          </a:prstGeom>
          <a:noFill/>
        </p:spPr>
        <p:txBody>
          <a:bodyPr wrap="square" lIns="91440" tIns="45720" rIns="91440" bIns="45720" rtlCol="0" anchor="t">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Programme de DDR</a:t>
            </a:r>
          </a:p>
          <a:p>
            <a:pPr marL="342900" indent="-342900">
              <a:spcBef>
                <a:spcPts val="600"/>
              </a:spcBef>
              <a:spcAft>
                <a:spcPts val="600"/>
              </a:spcAft>
              <a:buFont typeface="Arial" panose="020B0604020202020204" pitchFamily="34" charset="0"/>
              <a:buChar char="•"/>
            </a:pPr>
            <a:r>
              <a:rPr lang="fr-FR" sz="2000" dirty="0">
                <a:latin typeface="Verdana"/>
                <a:ea typeface="Verdana"/>
              </a:rPr>
              <a:t>Peut être mis en œuvre lorsque les conditions préalables sont réunies</a:t>
            </a:r>
          </a:p>
          <a:p>
            <a:pPr marL="358775" lvl="1">
              <a:spcBef>
                <a:spcPts val="600"/>
              </a:spcBef>
              <a:spcAft>
                <a:spcPts val="600"/>
              </a:spcAft>
            </a:pPr>
            <a:r>
              <a:rPr lang="fr-FR" sz="2000" dirty="0">
                <a:latin typeface="Verdana" panose="020B0604030504040204" pitchFamily="34" charset="0"/>
                <a:ea typeface="Verdana" panose="020B0604030504040204" pitchFamily="34" charset="0"/>
              </a:rPr>
              <a:t>Conditions préalables : cessez-le-feu ou accord de paix, sécurité minimale, volonté des parties, confiance dans le processus</a:t>
            </a:r>
          </a:p>
          <a:p>
            <a:pPr>
              <a:spcBef>
                <a:spcPts val="600"/>
              </a:spcBef>
              <a:spcAft>
                <a:spcPts val="600"/>
              </a:spcAft>
            </a:pPr>
            <a:endParaRPr lang="fr-FR" sz="500" b="1" dirty="0">
              <a:latin typeface="Verdana" panose="020B0604030504040204" pitchFamily="34" charset="0"/>
              <a:ea typeface="Verdana" panose="020B0604030504040204" pitchFamily="34" charset="0"/>
            </a:endParaRPr>
          </a:p>
          <a:p>
            <a:pPr>
              <a:spcBef>
                <a:spcPts val="600"/>
              </a:spcBef>
              <a:spcAft>
                <a:spcPts val="600"/>
              </a:spcAft>
            </a:pPr>
            <a:r>
              <a:rPr lang="fr-FR" sz="2000" b="1" dirty="0">
                <a:latin typeface="Verdana" panose="020B0604030504040204" pitchFamily="34" charset="0"/>
                <a:ea typeface="Verdana" panose="020B0604030504040204" pitchFamily="34" charset="0"/>
              </a:rPr>
              <a:t>Outils liés au processus de DDR</a:t>
            </a:r>
          </a:p>
          <a:p>
            <a:pPr marL="342900" indent="-342900">
              <a:spcBef>
                <a:spcPts val="600"/>
              </a:spcBef>
              <a:spcAft>
                <a:spcPts val="600"/>
              </a:spcAft>
              <a:buFont typeface="Arial" panose="020B0604020202020204" pitchFamily="34" charset="0"/>
              <a:buChar char="•"/>
            </a:pPr>
            <a:r>
              <a:rPr lang="fr-FR" sz="2000" dirty="0">
                <a:latin typeface="Verdana"/>
                <a:ea typeface="Verdana"/>
              </a:rPr>
              <a:t>Peuvent être utilisés lorsque les conditions préalables à un programme de DDR sont réunies, mais aussi lorsqu’elles sont absentes</a:t>
            </a:r>
          </a:p>
          <a:p>
            <a:pPr>
              <a:spcBef>
                <a:spcPts val="600"/>
              </a:spcBef>
              <a:spcAft>
                <a:spcPts val="600"/>
              </a:spcAft>
            </a:pPr>
            <a:endParaRPr lang="fr-FR" sz="500" dirty="0">
              <a:latin typeface="Verdana" panose="020B0604030504040204" pitchFamily="34" charset="0"/>
              <a:ea typeface="Verdana" panose="020B0604030504040204" pitchFamily="34" charset="0"/>
            </a:endParaRPr>
          </a:p>
          <a:p>
            <a:pPr>
              <a:spcBef>
                <a:spcPts val="600"/>
              </a:spcBef>
              <a:spcAft>
                <a:spcPts val="600"/>
              </a:spcAft>
            </a:pPr>
            <a:r>
              <a:rPr lang="fr-FR" sz="2000" b="1" dirty="0">
                <a:latin typeface="Verdana" panose="020B0604030504040204" pitchFamily="34" charset="0"/>
                <a:ea typeface="Verdana" panose="020B0604030504040204" pitchFamily="34" charset="0"/>
              </a:rPr>
              <a:t>Soutien à la réintégration</a:t>
            </a:r>
          </a:p>
          <a:p>
            <a:pPr marL="342900" indent="-342900">
              <a:spcBef>
                <a:spcPts val="600"/>
              </a:spcBef>
              <a:spcAft>
                <a:spcPts val="600"/>
              </a:spcAft>
              <a:buFont typeface="Arial" panose="020B0604020202020204" pitchFamily="34" charset="0"/>
              <a:buChar char="•"/>
            </a:pPr>
            <a:r>
              <a:rPr lang="fr-FR" sz="2000" dirty="0">
                <a:latin typeface="Verdana"/>
                <a:ea typeface="Verdana"/>
              </a:rPr>
              <a:t>Peut être fourni lorsque les conditions préalables à un programme DDR complet ne sont pas réunies</a:t>
            </a:r>
          </a:p>
          <a:p>
            <a:pPr>
              <a:spcBef>
                <a:spcPts val="600"/>
              </a:spcBef>
              <a:spcAft>
                <a:spcPts val="600"/>
              </a:spcAft>
            </a:pPr>
            <a:endParaRPr lang="fr-FR" sz="2000" dirty="0">
              <a:latin typeface="Verdana" panose="020B0604030504040204" pitchFamily="34" charset="0"/>
              <a:ea typeface="Verdana" panose="020B0604030504040204" pitchFamily="34" charset="0"/>
            </a:endParaRPr>
          </a:p>
        </p:txBody>
      </p:sp>
      <p:sp>
        <p:nvSpPr>
          <p:cNvPr id="2" name="TextBox 1">
            <a:extLst>
              <a:ext uri="{FF2B5EF4-FFF2-40B4-BE49-F238E27FC236}">
                <a16:creationId xmlns:a16="http://schemas.microsoft.com/office/drawing/2014/main" id="{E7204D34-3582-ABAA-0C34-686E0AAB03A1}"/>
              </a:ext>
            </a:extLst>
          </p:cNvPr>
          <p:cNvSpPr txBox="1"/>
          <p:nvPr/>
        </p:nvSpPr>
        <p:spPr>
          <a:xfrm>
            <a:off x="1245108" y="722783"/>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Processus intégrés de DDR</a:t>
            </a:r>
          </a:p>
        </p:txBody>
      </p:sp>
    </p:spTree>
    <p:extLst>
      <p:ext uri="{BB962C8B-B14F-4D97-AF65-F5344CB8AC3E}">
        <p14:creationId xmlns:p14="http://schemas.microsoft.com/office/powerpoint/2010/main" val="18195174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411C856-4E8F-DDF3-0CDA-539118655746}"/>
              </a:ext>
            </a:extLst>
          </p:cNvPr>
          <p:cNvSpPr txBox="1"/>
          <p:nvPr/>
        </p:nvSpPr>
        <p:spPr>
          <a:xfrm>
            <a:off x="1245108" y="725910"/>
            <a:ext cx="9701783"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Appui des opérations de maintien de la paix de l’ONU</a:t>
            </a:r>
          </a:p>
          <a:p>
            <a:pPr algn="ctr"/>
            <a:r>
              <a:rPr lang="fr-FR" sz="2000" b="1" dirty="0">
                <a:solidFill>
                  <a:srgbClr val="0055A5"/>
                </a:solidFill>
                <a:latin typeface="Verdana"/>
                <a:ea typeface="Verdana"/>
              </a:rPr>
              <a:t>aux processus de DDR</a:t>
            </a:r>
          </a:p>
        </p:txBody>
      </p:sp>
      <p:sp>
        <p:nvSpPr>
          <p:cNvPr id="4" name="TextBox 3">
            <a:extLst>
              <a:ext uri="{FF2B5EF4-FFF2-40B4-BE49-F238E27FC236}">
                <a16:creationId xmlns:a16="http://schemas.microsoft.com/office/drawing/2014/main" id="{3C67A0EA-5F51-7603-385B-0AB622A35E7B}"/>
              </a:ext>
            </a:extLst>
          </p:cNvPr>
          <p:cNvSpPr txBox="1"/>
          <p:nvPr/>
        </p:nvSpPr>
        <p:spPr>
          <a:xfrm>
            <a:off x="1595999" y="1548898"/>
            <a:ext cx="9000000" cy="270843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Mandat d’appui aux processus nationaux de DDR</a:t>
            </a:r>
          </a:p>
          <a:p>
            <a:pPr marL="457200" indent="-457200">
              <a:spcBef>
                <a:spcPts val="600"/>
              </a:spcBef>
              <a:spcAft>
                <a:spcPts val="600"/>
              </a:spcAft>
              <a:buFont typeface="Arial" panose="020B0604020202020204" pitchFamily="34" charset="0"/>
              <a:buChar char="•"/>
            </a:pPr>
            <a:r>
              <a:rPr lang="fr-FR" sz="2000" dirty="0">
                <a:latin typeface="Verdana"/>
                <a:ea typeface="Verdana"/>
              </a:rPr>
              <a:t>Expertise technique des professionnels du DDR</a:t>
            </a:r>
          </a:p>
          <a:p>
            <a:pPr marL="457200" indent="-4572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Appui logistique</a:t>
            </a:r>
          </a:p>
          <a:p>
            <a:pPr marL="457200" indent="-4572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Fourniture de services de sécurité</a:t>
            </a:r>
          </a:p>
          <a:p>
            <a:pPr marL="457200" indent="-4572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Collecte et élimination des armes</a:t>
            </a:r>
          </a:p>
          <a:p>
            <a:pPr marL="457200" indent="-4572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Soutien administratif</a:t>
            </a:r>
          </a:p>
        </p:txBody>
      </p:sp>
      <p:pic>
        <p:nvPicPr>
          <p:cNvPr id="5" name="Picture 4">
            <a:extLst>
              <a:ext uri="{FF2B5EF4-FFF2-40B4-BE49-F238E27FC236}">
                <a16:creationId xmlns:a16="http://schemas.microsoft.com/office/drawing/2014/main" id="{DD632CDC-A670-B87C-D211-2CF3EB013A58}"/>
              </a:ext>
            </a:extLst>
          </p:cNvPr>
          <p:cNvPicPr>
            <a:picLocks noChangeAspect="1"/>
          </p:cNvPicPr>
          <p:nvPr/>
        </p:nvPicPr>
        <p:blipFill>
          <a:blip r:embed="rId2"/>
          <a:stretch>
            <a:fillRect/>
          </a:stretch>
        </p:blipFill>
        <p:spPr>
          <a:xfrm>
            <a:off x="7147357" y="2903115"/>
            <a:ext cx="4676775" cy="3228975"/>
          </a:xfrm>
          <a:prstGeom prst="rect">
            <a:avLst/>
          </a:prstGeom>
        </p:spPr>
      </p:pic>
    </p:spTree>
    <p:extLst>
      <p:ext uri="{BB962C8B-B14F-4D97-AF65-F5344CB8AC3E}">
        <p14:creationId xmlns:p14="http://schemas.microsoft.com/office/powerpoint/2010/main" val="6387527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E650526-147F-CF39-24FB-6D1DF0653C06}"/>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Réforme du secteur de la sécurité et gouvernance (RSS&amp;G)</a:t>
            </a:r>
          </a:p>
        </p:txBody>
      </p:sp>
      <p:sp>
        <p:nvSpPr>
          <p:cNvPr id="4" name="TextBox 3">
            <a:extLst>
              <a:ext uri="{FF2B5EF4-FFF2-40B4-BE49-F238E27FC236}">
                <a16:creationId xmlns:a16="http://schemas.microsoft.com/office/drawing/2014/main" id="{184D6C51-B6BD-E31A-4BB6-95EDEAC056B9}"/>
              </a:ext>
            </a:extLst>
          </p:cNvPr>
          <p:cNvSpPr txBox="1"/>
          <p:nvPr/>
        </p:nvSpPr>
        <p:spPr>
          <a:xfrm>
            <a:off x="1595999" y="1689909"/>
            <a:ext cx="9000000" cy="378565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1200"/>
              </a:spcBef>
              <a:spcAft>
                <a:spcPts val="1200"/>
              </a:spcAft>
              <a:buFont typeface="Arial" panose="020B0604020202020204" pitchFamily="34" charset="0"/>
              <a:buChar char="•"/>
            </a:pPr>
            <a:r>
              <a:rPr lang="fr-FR" sz="2000" b="1" dirty="0">
                <a:latin typeface="Verdana"/>
                <a:ea typeface="Verdana"/>
              </a:rPr>
              <a:t>Secteur de la sécurité : </a:t>
            </a:r>
            <a:r>
              <a:rPr lang="fr-FR" sz="2000" dirty="0">
                <a:latin typeface="Verdana"/>
                <a:ea typeface="Verdana"/>
              </a:rPr>
              <a:t>Les institutions et le personnel responsables de la gestion, de la supervision et de la fourniture des services de sécurité. </a:t>
            </a:r>
          </a:p>
          <a:p>
            <a:pPr marL="342900" marR="0" indent="-342900">
              <a:spcBef>
                <a:spcPts val="1200"/>
              </a:spcBef>
              <a:spcAft>
                <a:spcPts val="1200"/>
              </a:spcAft>
              <a:buFont typeface="Arial" panose="020B0604020202020204" pitchFamily="34" charset="0"/>
              <a:buChar char="•"/>
            </a:pPr>
            <a:r>
              <a:rPr lang="fr-FR" sz="2000" b="1" dirty="0">
                <a:latin typeface="Verdana"/>
                <a:ea typeface="Verdana"/>
                <a:cs typeface="Arial"/>
              </a:rPr>
              <a:t>Processus de RSS&amp;G :</a:t>
            </a:r>
            <a:r>
              <a:rPr lang="fr-FR" sz="2000" dirty="0">
                <a:latin typeface="Verdana"/>
                <a:ea typeface="Verdana"/>
                <a:cs typeface="Arial"/>
              </a:rPr>
              <a:t> </a:t>
            </a:r>
            <a:r>
              <a:rPr lang="fr-FR" sz="2000" dirty="0">
                <a:effectLst/>
                <a:latin typeface="Verdana"/>
                <a:ea typeface="Calibri"/>
                <a:cs typeface="Arial"/>
              </a:rPr>
              <a:t>Les RSS&amp;G sont pilotées par les autorités nationales. L</a:t>
            </a:r>
            <a:r>
              <a:rPr lang="fr-FR" sz="2000" dirty="0">
                <a:latin typeface="Verdana"/>
                <a:ea typeface="Calibri"/>
                <a:cs typeface="Arial"/>
              </a:rPr>
              <a:t>es</a:t>
            </a:r>
            <a:r>
              <a:rPr lang="fr-FR" sz="2000" dirty="0">
                <a:effectLst/>
                <a:latin typeface="Verdana"/>
                <a:ea typeface="Calibri"/>
                <a:cs typeface="Arial"/>
              </a:rPr>
              <a:t> RSS&amp;G constituent un secteur professionnel, basé sur la redevabilité et inclusif pour l’État et ses citoyens. Elles ne font pas de discrimination et respectent pleinement les droits humains et l’État de droit</a:t>
            </a:r>
            <a:r>
              <a:rPr lang="fr-FR" sz="2000" dirty="0">
                <a:latin typeface="Verdana"/>
                <a:ea typeface="Calibri"/>
                <a:cs typeface="Arial"/>
              </a:rPr>
              <a:t>.</a:t>
            </a:r>
          </a:p>
          <a:p>
            <a:pPr marL="342900" indent="-342900">
              <a:spcBef>
                <a:spcPts val="1200"/>
              </a:spcBef>
              <a:spcAft>
                <a:spcPts val="12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Les </a:t>
            </a:r>
            <a:r>
              <a:rPr lang="fr-FR" sz="2000" b="1" dirty="0">
                <a:latin typeface="Verdana" panose="020B0604030504040204" pitchFamily="34" charset="0"/>
                <a:ea typeface="Verdana" panose="020B0604030504040204" pitchFamily="34" charset="0"/>
              </a:rPr>
              <a:t>RSS&amp;G</a:t>
            </a:r>
            <a:r>
              <a:rPr lang="fr-FR" sz="2000" dirty="0">
                <a:latin typeface="Verdana" panose="020B0604030504040204" pitchFamily="34" charset="0"/>
                <a:ea typeface="Verdana" panose="020B0604030504040204" pitchFamily="34" charset="0"/>
              </a:rPr>
              <a:t> constituent l’une des pierres angulaires de la consolidation de la paix.</a:t>
            </a:r>
          </a:p>
        </p:txBody>
      </p:sp>
    </p:spTree>
    <p:extLst>
      <p:ext uri="{BB962C8B-B14F-4D97-AF65-F5344CB8AC3E}">
        <p14:creationId xmlns:p14="http://schemas.microsoft.com/office/powerpoint/2010/main" val="14794375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78E534C-7A76-BB48-7B8B-E857D431C71C}"/>
              </a:ext>
            </a:extLst>
          </p:cNvPr>
          <p:cNvSpPr txBox="1"/>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Réforme du secteur de la sécurité et gouvernance (RSS&amp;G)</a:t>
            </a:r>
          </a:p>
        </p:txBody>
      </p:sp>
      <p:sp>
        <p:nvSpPr>
          <p:cNvPr id="4" name="TextBox 3">
            <a:extLst>
              <a:ext uri="{FF2B5EF4-FFF2-40B4-BE49-F238E27FC236}">
                <a16:creationId xmlns:a16="http://schemas.microsoft.com/office/drawing/2014/main" id="{632FF6DD-8648-EAEC-7758-C5E8659AA57C}"/>
              </a:ext>
            </a:extLst>
          </p:cNvPr>
          <p:cNvSpPr txBox="1"/>
          <p:nvPr/>
        </p:nvSpPr>
        <p:spPr>
          <a:xfrm>
            <a:off x="1598645" y="1438354"/>
            <a:ext cx="9000000"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fr-FR" sz="2000" b="1" dirty="0">
                <a:solidFill>
                  <a:srgbClr val="000000"/>
                </a:solidFill>
                <a:effectLst/>
                <a:latin typeface="Verdana" panose="020B0604030504040204" pitchFamily="34" charset="0"/>
                <a:ea typeface="Calibri" panose="020F0502020204030204" pitchFamily="34" charset="0"/>
                <a:cs typeface="Arial" panose="020B0604020202020204" pitchFamily="34" charset="0"/>
              </a:rPr>
              <a:t>Le secteur de la sécurité</a:t>
            </a:r>
            <a:r>
              <a:rPr lang="fr-FR" sz="2000" dirty="0">
                <a:solidFill>
                  <a:srgbClr val="000000"/>
                </a:solidFill>
                <a:effectLst/>
                <a:latin typeface="Verdana" panose="020B0604030504040204" pitchFamily="34" charset="0"/>
                <a:ea typeface="Calibri" panose="020F0502020204030204" pitchFamily="34" charset="0"/>
                <a:cs typeface="Arial" panose="020B0604020202020204" pitchFamily="34" charset="0"/>
              </a:rPr>
              <a:t> comprend les institutions et le personnel responsables de la gestion, de la supervision et de la fourniture des services de sécurité. Il comprend : </a:t>
            </a:r>
          </a:p>
          <a:p>
            <a:pPr marL="342900" marR="0" lvl="0" indent="-342900">
              <a:spcBef>
                <a:spcPts val="600"/>
              </a:spcBef>
              <a:spcAft>
                <a:spcPts val="600"/>
              </a:spcAft>
              <a:buFont typeface="Symbol" panose="05050102010706020507" pitchFamily="18" charset="2"/>
              <a:buChar char=""/>
            </a:pPr>
            <a:r>
              <a:rPr lang="fr-FR" sz="2000" dirty="0">
                <a:solidFill>
                  <a:srgbClr val="000000"/>
                </a:solidFill>
                <a:latin typeface="Verdana"/>
                <a:ea typeface="Calibri"/>
                <a:cs typeface="Arial"/>
              </a:rPr>
              <a:t>Les ministères</a:t>
            </a:r>
            <a:r>
              <a:rPr lang="fr-FR" sz="2000" dirty="0">
                <a:solidFill>
                  <a:srgbClr val="000000"/>
                </a:solidFill>
                <a:effectLst/>
                <a:latin typeface="Verdana"/>
                <a:ea typeface="Calibri"/>
                <a:cs typeface="Arial"/>
              </a:rPr>
              <a:t> (par ex., Défense, Intérieur/Sécurité intérieure, Justice, Finances/Économie)</a:t>
            </a:r>
          </a:p>
          <a:p>
            <a:pPr marL="342900" marR="0" lvl="0" indent="-342900">
              <a:spcBef>
                <a:spcPts val="600"/>
              </a:spcBef>
              <a:spcAft>
                <a:spcPts val="600"/>
              </a:spcAft>
              <a:buFont typeface="Symbol" panose="05050102010706020507" pitchFamily="18" charset="2"/>
              <a:buChar char=""/>
            </a:pPr>
            <a:r>
              <a:rPr lang="fr-FR" sz="2000" dirty="0">
                <a:solidFill>
                  <a:srgbClr val="000000"/>
                </a:solidFill>
                <a:latin typeface="Verdana"/>
                <a:ea typeface="Calibri"/>
                <a:cs typeface="Arial"/>
              </a:rPr>
              <a:t>Les fournisseurs</a:t>
            </a:r>
            <a:r>
              <a:rPr lang="fr-FR" sz="2000" dirty="0">
                <a:solidFill>
                  <a:srgbClr val="000000"/>
                </a:solidFill>
                <a:effectLst/>
                <a:latin typeface="Verdana"/>
                <a:ea typeface="Calibri"/>
                <a:cs typeface="Arial"/>
              </a:rPr>
              <a:t> de services de sécurité civile et en uniforme (par exemple, forces armées, police, gendarmerie, services de renseignement, garde-côtes, forces de l’ordre, gardiens de prison, gardes forestiers, douanes, garde nationale, réserves)</a:t>
            </a:r>
          </a:p>
          <a:p>
            <a:pPr marL="342900" marR="0" lvl="0" indent="-342900">
              <a:spcBef>
                <a:spcPts val="600"/>
              </a:spcBef>
              <a:spcAft>
                <a:spcPts val="600"/>
              </a:spcAft>
              <a:buFont typeface="Symbol" panose="05050102010706020507" pitchFamily="18" charset="2"/>
              <a:buChar char=""/>
            </a:pPr>
            <a:r>
              <a:rPr lang="fr-FR" sz="2000" dirty="0">
                <a:solidFill>
                  <a:srgbClr val="000000"/>
                </a:solidFill>
                <a:effectLst/>
                <a:latin typeface="Verdana"/>
                <a:ea typeface="Calibri"/>
                <a:cs typeface="Arial"/>
              </a:rPr>
              <a:t>Les acteurs </a:t>
            </a:r>
            <a:r>
              <a:rPr lang="fr-FR" sz="2000" dirty="0">
                <a:solidFill>
                  <a:srgbClr val="000000"/>
                </a:solidFill>
                <a:latin typeface="Verdana"/>
                <a:ea typeface="Calibri"/>
                <a:cs typeface="Arial"/>
              </a:rPr>
              <a:t>non étatiques</a:t>
            </a:r>
            <a:r>
              <a:rPr lang="fr-FR" sz="2000" dirty="0">
                <a:solidFill>
                  <a:srgbClr val="000000"/>
                </a:solidFill>
                <a:effectLst/>
                <a:latin typeface="Verdana"/>
                <a:ea typeface="Calibri"/>
                <a:cs typeface="Arial"/>
              </a:rPr>
              <a:t> (par exemple, entreprises de sécurité privées, volontaires, groupes coutumiers de sécurité)</a:t>
            </a:r>
          </a:p>
          <a:p>
            <a:pPr marL="342900" marR="0" lvl="0" indent="-342900">
              <a:spcBef>
                <a:spcPts val="600"/>
              </a:spcBef>
              <a:spcAft>
                <a:spcPts val="600"/>
              </a:spcAft>
              <a:buFont typeface="Symbol" panose="05050102010706020507" pitchFamily="18" charset="2"/>
              <a:buChar char=""/>
            </a:pPr>
            <a:r>
              <a:rPr lang="fr-FR" sz="2000" dirty="0">
                <a:solidFill>
                  <a:srgbClr val="000000"/>
                </a:solidFill>
                <a:effectLst/>
                <a:latin typeface="Verdana"/>
                <a:ea typeface="Calibri"/>
                <a:cs typeface="Arial"/>
              </a:rPr>
              <a:t> Les institutions de </a:t>
            </a:r>
            <a:r>
              <a:rPr lang="fr-FR" sz="2000" dirty="0">
                <a:solidFill>
                  <a:srgbClr val="000000"/>
                </a:solidFill>
                <a:latin typeface="Verdana"/>
                <a:ea typeface="Calibri"/>
                <a:cs typeface="Arial"/>
              </a:rPr>
              <a:t>gestion</a:t>
            </a:r>
            <a:r>
              <a:rPr lang="fr-FR" sz="2000" dirty="0">
                <a:solidFill>
                  <a:srgbClr val="000000"/>
                </a:solidFill>
                <a:effectLst/>
                <a:latin typeface="Verdana"/>
                <a:ea typeface="Calibri"/>
                <a:cs typeface="Arial"/>
              </a:rPr>
              <a:t> et de contrôle (par exemple, conseil de sécurité/organe consultatif, organes de bonne gouvernance).  </a:t>
            </a:r>
          </a:p>
        </p:txBody>
      </p:sp>
    </p:spTree>
    <p:extLst>
      <p:ext uri="{BB962C8B-B14F-4D97-AF65-F5344CB8AC3E}">
        <p14:creationId xmlns:p14="http://schemas.microsoft.com/office/powerpoint/2010/main" val="14340494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8A3545-6BDB-D0CC-FE73-2A3DD1E19512}"/>
              </a:ext>
            </a:extLst>
          </p:cNvPr>
          <p:cNvSpPr txBox="1"/>
          <p:nvPr/>
        </p:nvSpPr>
        <p:spPr>
          <a:xfrm>
            <a:off x="1139625" y="797510"/>
            <a:ext cx="9912748"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Soutien des opérations de maintien de la paix de l’ONU aux RSS&amp;G</a:t>
            </a:r>
          </a:p>
        </p:txBody>
      </p:sp>
      <p:sp>
        <p:nvSpPr>
          <p:cNvPr id="4" name="TextBox 3">
            <a:extLst>
              <a:ext uri="{FF2B5EF4-FFF2-40B4-BE49-F238E27FC236}">
                <a16:creationId xmlns:a16="http://schemas.microsoft.com/office/drawing/2014/main" id="{72C76506-6DF6-50BC-2958-75D6B6A40929}"/>
              </a:ext>
            </a:extLst>
          </p:cNvPr>
          <p:cNvSpPr txBox="1"/>
          <p:nvPr/>
        </p:nvSpPr>
        <p:spPr>
          <a:xfrm>
            <a:off x="1595999" y="1613118"/>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Facilitent les dialogues nationaux sur la RSS</a:t>
            </a:r>
          </a:p>
          <a:p>
            <a:pPr marL="285750" indent="-285750">
              <a:spcBef>
                <a:spcPts val="600"/>
              </a:spcBef>
              <a:spcAft>
                <a:spcPts val="600"/>
              </a:spcAft>
              <a:buFont typeface="Arial" panose="020B0604020202020204" pitchFamily="34" charset="0"/>
              <a:buChar char="•"/>
            </a:pPr>
            <a:r>
              <a:rPr lang="fr-FR" sz="2000" dirty="0">
                <a:latin typeface="Verdana"/>
                <a:ea typeface="Verdana"/>
              </a:rPr>
              <a:t>Élaborent des politiques, des stratégies et des plans de sécurité nationale</a:t>
            </a:r>
          </a:p>
          <a:p>
            <a:pPr marL="285750" indent="-285750">
              <a:spcBef>
                <a:spcPts val="600"/>
              </a:spcBef>
              <a:spcAft>
                <a:spcPts val="600"/>
              </a:spcAft>
              <a:buFont typeface="Arial" panose="020B0604020202020204" pitchFamily="34" charset="0"/>
              <a:buChar char="•"/>
            </a:pPr>
            <a:r>
              <a:rPr lang="fr-FR" sz="2000" dirty="0">
                <a:latin typeface="Verdana"/>
                <a:ea typeface="Verdana"/>
              </a:rPr>
              <a:t>Renforcent la surveillance, la gestion et la coordination</a:t>
            </a:r>
          </a:p>
          <a:p>
            <a:pPr marL="285750" indent="-285750">
              <a:spcBef>
                <a:spcPts val="600"/>
              </a:spcBef>
              <a:spcAft>
                <a:spcPts val="600"/>
              </a:spcAft>
              <a:buFont typeface="Arial" panose="020B0604020202020204" pitchFamily="34" charset="0"/>
              <a:buChar char="•"/>
            </a:pPr>
            <a:r>
              <a:rPr lang="fr-FR" sz="2000" dirty="0">
                <a:latin typeface="Verdana"/>
                <a:ea typeface="Verdana"/>
              </a:rPr>
              <a:t>Préparent la législation</a:t>
            </a:r>
          </a:p>
          <a:p>
            <a:pPr marL="285750" indent="-285750">
              <a:spcBef>
                <a:spcPts val="600"/>
              </a:spcBef>
              <a:spcAft>
                <a:spcPts val="600"/>
              </a:spcAft>
              <a:buFont typeface="Arial" panose="020B0604020202020204" pitchFamily="34" charset="0"/>
              <a:buChar char="•"/>
            </a:pPr>
            <a:r>
              <a:rPr lang="fr-FR" sz="2000" dirty="0">
                <a:latin typeface="Verdana"/>
                <a:ea typeface="Verdana"/>
              </a:rPr>
              <a:t>Mobilisent les ressources et harmonisent les initiatives de soutien</a:t>
            </a:r>
          </a:p>
          <a:p>
            <a:pPr marL="285750" indent="-285750">
              <a:spcBef>
                <a:spcPts val="600"/>
              </a:spcBef>
              <a:spcAft>
                <a:spcPts val="600"/>
              </a:spcAft>
              <a:buFont typeface="Arial" panose="020B0604020202020204" pitchFamily="34" charset="0"/>
              <a:buChar char="•"/>
            </a:pPr>
            <a:r>
              <a:rPr lang="fr-FR" sz="2000" dirty="0">
                <a:latin typeface="Verdana"/>
                <a:ea typeface="Verdana"/>
              </a:rPr>
              <a:t>Offrent des services d’éducation, de formation et de renforcement des institutions</a:t>
            </a:r>
          </a:p>
          <a:p>
            <a:pPr marL="285750" indent="-285750">
              <a:spcBef>
                <a:spcPts val="600"/>
              </a:spcBef>
              <a:spcAft>
                <a:spcPts val="600"/>
              </a:spcAft>
              <a:buFont typeface="Arial" panose="020B0604020202020204" pitchFamily="34" charset="0"/>
              <a:buChar char="•"/>
            </a:pPr>
            <a:r>
              <a:rPr lang="fr-FR" sz="2000" dirty="0">
                <a:latin typeface="Verdana"/>
                <a:ea typeface="Verdana"/>
              </a:rPr>
              <a:t>Assurent le suivi et l’évaluation</a:t>
            </a:r>
          </a:p>
          <a:p>
            <a:pPr marL="285750" indent="-285750">
              <a:spcBef>
                <a:spcPts val="600"/>
              </a:spcBef>
              <a:spcAft>
                <a:spcPts val="600"/>
              </a:spcAft>
              <a:buFont typeface="Arial" panose="020B0604020202020204" pitchFamily="34" charset="0"/>
              <a:buChar char="•"/>
            </a:pPr>
            <a:r>
              <a:rPr lang="fr-FR" sz="2000" dirty="0">
                <a:latin typeface="Verdana"/>
                <a:ea typeface="Verdana"/>
              </a:rPr>
              <a:t>Exécutent la réforme du secteur de la défense</a:t>
            </a:r>
          </a:p>
        </p:txBody>
      </p:sp>
    </p:spTree>
    <p:extLst>
      <p:ext uri="{BB962C8B-B14F-4D97-AF65-F5344CB8AC3E}">
        <p14:creationId xmlns:p14="http://schemas.microsoft.com/office/powerpoint/2010/main" val="14411041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78A3545-6BDB-D0CC-FE73-2A3DD1E19512}"/>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Unité chargée de la RSS</a:t>
            </a:r>
          </a:p>
        </p:txBody>
      </p:sp>
      <p:sp>
        <p:nvSpPr>
          <p:cNvPr id="4" name="TextBox 3">
            <a:extLst>
              <a:ext uri="{FF2B5EF4-FFF2-40B4-BE49-F238E27FC236}">
                <a16:creationId xmlns:a16="http://schemas.microsoft.com/office/drawing/2014/main" id="{72C76506-6DF6-50BC-2958-75D6B6A40929}"/>
              </a:ext>
            </a:extLst>
          </p:cNvPr>
          <p:cNvSpPr txBox="1"/>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effectLst/>
                <a:latin typeface="Verdana" panose="020B0604030504040204" pitchFamily="34" charset="0"/>
                <a:ea typeface="Verdana" panose="020B0604030504040204" pitchFamily="34" charset="0"/>
                <a:cs typeface="Verdana" panose="020B0604030504040204" pitchFamily="34" charset="0"/>
              </a:rPr>
              <a:t>L’</a:t>
            </a:r>
            <a:r>
              <a:rPr lang="fr-FR" sz="2000" b="1" dirty="0">
                <a:effectLst/>
                <a:latin typeface="Verdana" panose="020B0604030504040204" pitchFamily="34" charset="0"/>
                <a:ea typeface="Verdana" panose="020B0604030504040204" pitchFamily="34" charset="0"/>
                <a:cs typeface="Verdana" panose="020B0604030504040204" pitchFamily="34" charset="0"/>
              </a:rPr>
              <a:t>unité chargée de la RSS</a:t>
            </a:r>
            <a:r>
              <a:rPr lang="fr-FR" sz="2000" dirty="0">
                <a:effectLst/>
                <a:latin typeface="Verdana" panose="020B0604030504040204" pitchFamily="34" charset="0"/>
                <a:ea typeface="Verdana" panose="020B0604030504040204" pitchFamily="34" charset="0"/>
                <a:cs typeface="Verdana" panose="020B0604030504040204" pitchFamily="34" charset="0"/>
              </a:rPr>
              <a:t> soutient les efforts de RSS&amp;G d’un pays hôte en coordination avec d’autres acteurs de la mission et les principaux partenaires, en aidant les autorités nationales à </a:t>
            </a:r>
            <a:r>
              <a:rPr lang="fr-FR" sz="2000" dirty="0">
                <a:effectLst/>
                <a:latin typeface="Verdana" panose="020B0604030504040204" pitchFamily="34" charset="0"/>
                <a:ea typeface="Calibri" panose="020F0502020204030204" pitchFamily="34" charset="0"/>
                <a:cs typeface="Arial" panose="020B0604020202020204" pitchFamily="34" charset="0"/>
              </a:rPr>
              <a:t>améliorer la gouvernance et le contrôle civil des institutions de sécurité</a:t>
            </a:r>
          </a:p>
        </p:txBody>
      </p:sp>
      <p:pic>
        <p:nvPicPr>
          <p:cNvPr id="3" name="Picture 2">
            <a:extLst>
              <a:ext uri="{FF2B5EF4-FFF2-40B4-BE49-F238E27FC236}">
                <a16:creationId xmlns:a16="http://schemas.microsoft.com/office/drawing/2014/main" id="{FD81F619-D48A-CE86-D317-57D4C431A6EE}"/>
              </a:ext>
            </a:extLst>
          </p:cNvPr>
          <p:cNvPicPr>
            <a:picLocks noChangeAspect="1"/>
          </p:cNvPicPr>
          <p:nvPr/>
        </p:nvPicPr>
        <p:blipFill>
          <a:blip r:embed="rId2"/>
          <a:stretch>
            <a:fillRect/>
          </a:stretch>
        </p:blipFill>
        <p:spPr>
          <a:xfrm>
            <a:off x="3581400" y="3286470"/>
            <a:ext cx="5029200" cy="2912745"/>
          </a:xfrm>
          <a:prstGeom prst="rect">
            <a:avLst/>
          </a:prstGeom>
        </p:spPr>
      </p:pic>
    </p:spTree>
    <p:extLst>
      <p:ext uri="{BB962C8B-B14F-4D97-AF65-F5344CB8AC3E}">
        <p14:creationId xmlns:p14="http://schemas.microsoft.com/office/powerpoint/2010/main" val="17506256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C45EA4A-6F28-1655-FDA7-79826E299859}"/>
              </a:ext>
            </a:extLst>
          </p:cNvPr>
          <p:cNvGraphicFramePr>
            <a:graphicFrameLocks noGrp="1"/>
          </p:cNvGraphicFramePr>
          <p:nvPr>
            <p:extLst>
              <p:ext uri="{D42A27DB-BD31-4B8C-83A1-F6EECF244321}">
                <p14:modId xmlns:p14="http://schemas.microsoft.com/office/powerpoint/2010/main" val="1903962058"/>
              </p:ext>
            </p:extLst>
          </p:nvPr>
        </p:nvGraphicFramePr>
        <p:xfrm>
          <a:off x="1596000" y="1040744"/>
          <a:ext cx="8999999" cy="501396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fr-FR" sz="1800" noProof="0" dirty="0">
                          <a:solidFill>
                            <a:srgbClr val="0055A5"/>
                          </a:solidFill>
                          <a:latin typeface="Verdana" panose="020B0604030504040204" pitchFamily="34" charset="0"/>
                          <a:ea typeface="Verdana" panose="020B0604030504040204" pitchFamily="34" charset="0"/>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fr-FR" sz="1800" noProof="0" dirty="0">
                          <a:solidFill>
                            <a:schemeClr val="dk1"/>
                          </a:solidFill>
                          <a:effectLst/>
                          <a:latin typeface="Verdana"/>
                          <a:ea typeface="Verdana"/>
                          <a:cs typeface="+mn-cs"/>
                        </a:rPr>
                        <a:t>Fournir des informations détaillées sur les tâches et activités de consolidation de la paix que les agents de maintien de la paix accomplissent lorsqu’ils sont déployés dans le cadre d’une opération de maintien de la paix de l’ONU basée sur un modèle multidimensionnel. </a:t>
                      </a:r>
                      <a:r>
                        <a:rPr lang="fr-FR" sz="1800" noProof="0" dirty="0">
                          <a:latin typeface="Verdana"/>
                          <a:ea typeface="Verdana"/>
                          <a:cs typeface="+mn-cs"/>
                        </a:rPr>
                        <a:t>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18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fr-FR" sz="1800" b="1" noProof="0" dirty="0">
                          <a:solidFill>
                            <a:srgbClr val="0055A5"/>
                          </a:solidFill>
                          <a:latin typeface="Verdana" panose="020B0604030504040204" pitchFamily="34" charset="0"/>
                          <a:ea typeface="Verdana" panose="020B0604030504040204" pitchFamily="34" charset="0"/>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285750" indent="-285750">
                        <a:spcBef>
                          <a:spcPts val="600"/>
                        </a:spcBef>
                        <a:spcAft>
                          <a:spcPts val="600"/>
                        </a:spcAft>
                        <a:buFont typeface="Arial" panose="020B0604020202020204" pitchFamily="34" charset="0"/>
                        <a:buChar char="•"/>
                      </a:pPr>
                      <a:r>
                        <a:rPr lang="fr-FR" sz="1800" noProof="0" dirty="0">
                          <a:solidFill>
                            <a:schemeClr val="dk1"/>
                          </a:solidFill>
                          <a:effectLst/>
                          <a:latin typeface="Verdana" panose="020B0604030504040204" pitchFamily="34" charset="0"/>
                          <a:ea typeface="Verdana" panose="020B0604030504040204" pitchFamily="34" charset="0"/>
                          <a:cs typeface="+mn-cs"/>
                        </a:rPr>
                        <a:t>Le maintien de la paix fait partie des activités entreprises par l’ONU pour maintenir la paix et la sécurité internationales. Les autres activités de l’ONU comprennent la prévention des conflits et la médiation, le rétablissement de la paix et l’imposition de la paix. Certaines tâches doivent être accomplies immédiatement après un conflit violent.</a:t>
                      </a:r>
                    </a:p>
                    <a:p>
                      <a:pPr marL="285750" indent="-285750">
                        <a:spcBef>
                          <a:spcPts val="600"/>
                        </a:spcBef>
                        <a:spcAft>
                          <a:spcPts val="600"/>
                        </a:spcAft>
                        <a:buFont typeface="Arial" panose="020B0604020202020204" pitchFamily="34" charset="0"/>
                        <a:buChar char="•"/>
                      </a:pPr>
                      <a:r>
                        <a:rPr lang="fr-FR" sz="1800" noProof="0" dirty="0">
                          <a:solidFill>
                            <a:schemeClr val="dk1"/>
                          </a:solidFill>
                          <a:effectLst/>
                          <a:latin typeface="Verdana" panose="020B0604030504040204" pitchFamily="34" charset="0"/>
                          <a:ea typeface="Verdana" panose="020B0604030504040204" pitchFamily="34" charset="0"/>
                          <a:cs typeface="+mn-cs"/>
                        </a:rPr>
                        <a:t>Les missions de maintien de la paix de l’ONU sont censées constituer des mesures provisoires, mais les activités de consolidation de la paix prévues par le mandat d’une mission contribuent à l’objectif de paix durable à long terme.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C45EA4A-6F28-1655-FDA7-79826E299859}"/>
              </a:ext>
            </a:extLst>
          </p:cNvPr>
          <p:cNvGraphicFramePr>
            <a:graphicFrameLocks noGrp="1"/>
          </p:cNvGraphicFramePr>
          <p:nvPr>
            <p:extLst>
              <p:ext uri="{D42A27DB-BD31-4B8C-83A1-F6EECF244321}">
                <p14:modId xmlns:p14="http://schemas.microsoft.com/office/powerpoint/2010/main" val="3846228669"/>
              </p:ext>
            </p:extLst>
          </p:nvPr>
        </p:nvGraphicFramePr>
        <p:xfrm>
          <a:off x="1596000" y="1203960"/>
          <a:ext cx="8999999" cy="411988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marL="0" indent="0" algn="ctr">
                        <a:spcBef>
                          <a:spcPts val="1200"/>
                        </a:spcBef>
                        <a:spcAft>
                          <a:spcPts val="1200"/>
                        </a:spcAft>
                        <a:buFont typeface="+mj-lt"/>
                        <a:buNone/>
                      </a:pPr>
                      <a:r>
                        <a:rPr lang="fr-FR" sz="1800" dirty="0">
                          <a:solidFill>
                            <a:srgbClr val="0055A5"/>
                          </a:solidFill>
                          <a:latin typeface="Verdana" panose="020B0604030504040204" pitchFamily="34" charset="0"/>
                          <a:ea typeface="Verdana" panose="020B0604030504040204" pitchFamily="34" charset="0"/>
                        </a:rPr>
                        <a:t>Résultats de l’apprentissage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233680">
                <a:tc>
                  <a:txBody>
                    <a:bodyPr/>
                    <a:lstStyle/>
                    <a:p>
                      <a:pPr marL="457200" lvl="0" indent="-457200">
                        <a:spcBef>
                          <a:spcPts val="1200"/>
                        </a:spcBef>
                        <a:spcAft>
                          <a:spcPts val="1200"/>
                        </a:spcAft>
                        <a:buFont typeface="+mj-lt"/>
                        <a:buAutoNum type="arabicPeriod"/>
                      </a:pPr>
                      <a:r>
                        <a:rPr lang="fr-FR" sz="1800" dirty="0">
                          <a:solidFill>
                            <a:schemeClr val="dk1"/>
                          </a:solidFill>
                          <a:effectLst/>
                          <a:latin typeface="Verdana" panose="020B0604030504040204" pitchFamily="34" charset="0"/>
                          <a:ea typeface="Verdana" panose="020B0604030504040204" pitchFamily="34" charset="0"/>
                          <a:cs typeface="+mn-cs"/>
                        </a:rPr>
                        <a:t>Identifier les principales tâches des mandats confiés par le Conseil de sécurité de l’ONU qui contribuent à la consolidation de la paix. </a:t>
                      </a:r>
                    </a:p>
                    <a:p>
                      <a:pPr marL="457200" lvl="0" indent="-457200">
                        <a:spcBef>
                          <a:spcPts val="1200"/>
                        </a:spcBef>
                        <a:spcAft>
                          <a:spcPts val="1200"/>
                        </a:spcAft>
                        <a:buFont typeface="+mj-lt"/>
                        <a:buAutoNum type="arabicPeriod"/>
                      </a:pPr>
                      <a:r>
                        <a:rPr lang="fr-FR" sz="1800" dirty="0">
                          <a:solidFill>
                            <a:schemeClr val="dk1"/>
                          </a:solidFill>
                          <a:effectLst/>
                          <a:latin typeface="Verdana" panose="020B0604030504040204" pitchFamily="34" charset="0"/>
                          <a:ea typeface="Verdana" panose="020B0604030504040204" pitchFamily="34" charset="0"/>
                          <a:cs typeface="+mn-cs"/>
                        </a:rPr>
                        <a:t>Décrire les principales activités de consolidation de la paix et être capable de reconnaître les tâches connexes lors du déploiement. </a:t>
                      </a:r>
                    </a:p>
                    <a:p>
                      <a:pPr marL="457200" lvl="0" indent="-457200">
                        <a:spcBef>
                          <a:spcPts val="1200"/>
                        </a:spcBef>
                        <a:spcAft>
                          <a:spcPts val="1200"/>
                        </a:spcAft>
                        <a:buFont typeface="+mj-lt"/>
                        <a:buAutoNum type="arabicPeriod"/>
                      </a:pPr>
                      <a:r>
                        <a:rPr lang="fr-FR" sz="1800" dirty="0">
                          <a:solidFill>
                            <a:schemeClr val="dk1"/>
                          </a:solidFill>
                          <a:effectLst/>
                          <a:latin typeface="Verdana" panose="020B0604030504040204" pitchFamily="34" charset="0"/>
                          <a:ea typeface="Verdana" panose="020B0604030504040204" pitchFamily="34" charset="0"/>
                          <a:cs typeface="+mn-cs"/>
                        </a:rPr>
                        <a:t>Identifier les différents rôles des composantes de la mission et des partenaires dans la mise en œuvre des tâches de consolidation de la paix et la manière dont ils s’articulent les uns les autres. </a:t>
                      </a:r>
                    </a:p>
                    <a:p>
                      <a:pPr marL="457200" lvl="0" indent="-457200">
                        <a:spcBef>
                          <a:spcPts val="1200"/>
                        </a:spcBef>
                        <a:spcAft>
                          <a:spcPts val="1200"/>
                        </a:spcAft>
                        <a:buFont typeface="+mj-lt"/>
                        <a:buAutoNum type="arabicPeriod"/>
                      </a:pPr>
                      <a:r>
                        <a:rPr lang="fr-FR" sz="1800" dirty="0">
                          <a:solidFill>
                            <a:schemeClr val="dk1"/>
                          </a:solidFill>
                          <a:effectLst/>
                          <a:latin typeface="Verdana" panose="020B0604030504040204" pitchFamily="34" charset="0"/>
                          <a:ea typeface="Verdana" panose="020B0604030504040204" pitchFamily="34" charset="0"/>
                          <a:cs typeface="+mn-cs"/>
                        </a:rPr>
                        <a:t>Trouver des informations clés sur les domaines d’activité des mandats liés à la consolidation de la paix, selon les besoins, après le déploiement et en faisant référence au mandat spécifique de la mission.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26849990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6C6C2BF-F106-339F-73D8-6478BD9476C8}"/>
              </a:ext>
            </a:extLst>
          </p:cNvPr>
          <p:cNvSpPr txBox="1"/>
          <p:nvPr/>
        </p:nvSpPr>
        <p:spPr>
          <a:xfrm>
            <a:off x="1598645" y="1438354"/>
            <a:ext cx="9000000" cy="440120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a:spcBef>
                <a:spcPts val="600"/>
              </a:spcBef>
              <a:spcAft>
                <a:spcPts val="600"/>
              </a:spcAft>
            </a:pPr>
            <a:r>
              <a:rPr lang="fr-FR" sz="2000" b="1" dirty="0">
                <a:effectLst/>
                <a:latin typeface="Verdana" panose="020B0604030504040204" pitchFamily="34" charset="0"/>
                <a:ea typeface="Verdana" panose="020B0604030504040204" pitchFamily="34" charset="0"/>
                <a:cs typeface="Verdana" panose="020B0604030504040204" pitchFamily="34" charset="0"/>
              </a:rPr>
              <a:t>Les activités de consolidation de la paix des mandats confiés</a:t>
            </a:r>
            <a:r>
              <a:rPr lang="fr-FR" sz="2000" b="1" dirty="0">
                <a:effectLst/>
                <a:latin typeface="Verdana" panose="020B0604030504040204" pitchFamily="34" charset="0"/>
                <a:ea typeface="Calibri" panose="020F0502020204030204" pitchFamily="34" charset="0"/>
                <a:cs typeface="Arial" panose="020B0604020202020204" pitchFamily="34" charset="0"/>
              </a:rPr>
              <a:t> par le Conseil de sécurité aux opérations de maintien de la paix de l’ONU basées sur un modèle multidimensionnel sont les suivantes :</a:t>
            </a:r>
          </a:p>
          <a:p>
            <a:pPr marL="342900" marR="0" lvl="0" indent="-342900">
              <a:spcBef>
                <a:spcPts val="600"/>
              </a:spcBef>
              <a:spcAft>
                <a:spcPts val="600"/>
              </a:spcAft>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Lutte antimines</a:t>
            </a:r>
          </a:p>
          <a:p>
            <a:pPr marL="342900" marR="0" lvl="0" indent="-342900">
              <a:spcBef>
                <a:spcPts val="600"/>
              </a:spcBef>
              <a:spcAft>
                <a:spcPts val="600"/>
              </a:spcAft>
              <a:buFont typeface="Symbol" panose="05050102010706020507" pitchFamily="18" charset="2"/>
              <a:buChar char=""/>
            </a:pPr>
            <a:r>
              <a:rPr lang="fr-FR" sz="2000" dirty="0">
                <a:effectLst/>
                <a:latin typeface="Verdana"/>
                <a:ea typeface="Calibri"/>
                <a:cs typeface="Arial"/>
              </a:rPr>
              <a:t>Désarmement, </a:t>
            </a:r>
            <a:r>
              <a:rPr lang="fr-FR" sz="2000" dirty="0">
                <a:latin typeface="Verdana"/>
                <a:ea typeface="Calibri"/>
                <a:cs typeface="Arial"/>
              </a:rPr>
              <a:t>démobilisation</a:t>
            </a:r>
            <a:r>
              <a:rPr lang="fr-FR" sz="2000" dirty="0">
                <a:effectLst/>
                <a:latin typeface="Verdana"/>
                <a:ea typeface="Calibri"/>
                <a:cs typeface="Arial"/>
              </a:rPr>
              <a:t> et </a:t>
            </a:r>
            <a:r>
              <a:rPr lang="fr-FR" sz="2000" dirty="0">
                <a:latin typeface="Verdana"/>
                <a:ea typeface="Calibri"/>
                <a:cs typeface="Arial"/>
              </a:rPr>
              <a:t>réintégration</a:t>
            </a:r>
          </a:p>
          <a:p>
            <a:pPr marL="342900" marR="0" lvl="0" indent="-342900">
              <a:spcBef>
                <a:spcPts val="600"/>
              </a:spcBef>
              <a:spcAft>
                <a:spcPts val="600"/>
              </a:spcAft>
              <a:buFont typeface="Symbol" panose="05050102010706020507" pitchFamily="18" charset="2"/>
              <a:buChar char=""/>
            </a:pPr>
            <a:r>
              <a:rPr lang="fr-FR" sz="2000" dirty="0">
                <a:effectLst/>
                <a:latin typeface="Verdana"/>
                <a:ea typeface="Calibri"/>
                <a:cs typeface="Arial"/>
              </a:rPr>
              <a:t>Réforme </a:t>
            </a:r>
            <a:r>
              <a:rPr lang="fr-FR" sz="2000" dirty="0">
                <a:latin typeface="Verdana"/>
                <a:ea typeface="Calibri"/>
                <a:cs typeface="Arial"/>
              </a:rPr>
              <a:t>du secteur</a:t>
            </a:r>
            <a:r>
              <a:rPr lang="fr-FR" sz="2000" dirty="0">
                <a:effectLst/>
                <a:latin typeface="Verdana"/>
                <a:ea typeface="Calibri"/>
                <a:cs typeface="Arial"/>
              </a:rPr>
              <a:t> </a:t>
            </a:r>
            <a:r>
              <a:rPr lang="fr-FR" sz="2000" dirty="0">
                <a:latin typeface="Verdana"/>
                <a:ea typeface="Calibri"/>
                <a:cs typeface="Arial"/>
              </a:rPr>
              <a:t>de la</a:t>
            </a:r>
            <a:r>
              <a:rPr lang="fr-FR" sz="2000" dirty="0">
                <a:effectLst/>
                <a:latin typeface="Verdana"/>
                <a:ea typeface="Calibri"/>
                <a:cs typeface="Arial"/>
              </a:rPr>
              <a:t> sécurité et de la </a:t>
            </a:r>
            <a:r>
              <a:rPr lang="fr-FR" sz="2000" dirty="0">
                <a:latin typeface="Verdana"/>
                <a:ea typeface="Calibri"/>
                <a:cs typeface="Arial"/>
              </a:rPr>
              <a:t>gouvernance</a:t>
            </a:r>
          </a:p>
          <a:p>
            <a:pPr marL="342900" marR="0" lvl="0" indent="-342900">
              <a:spcBef>
                <a:spcPts val="600"/>
              </a:spcBef>
              <a:spcAft>
                <a:spcPts val="600"/>
              </a:spcAft>
              <a:buFont typeface="Symbol" panose="05050102010706020507" pitchFamily="18" charset="2"/>
              <a:buChar char=""/>
            </a:pPr>
            <a:r>
              <a:rPr lang="fr-FR" sz="2000" dirty="0">
                <a:effectLst/>
                <a:latin typeface="Verdana"/>
                <a:ea typeface="Calibri"/>
                <a:cs typeface="Arial"/>
              </a:rPr>
              <a:t>État de</a:t>
            </a:r>
            <a:r>
              <a:rPr lang="fr-FR" sz="2000" dirty="0">
                <a:latin typeface="Verdana"/>
                <a:ea typeface="Calibri"/>
                <a:cs typeface="Arial"/>
              </a:rPr>
              <a:t> droit</a:t>
            </a:r>
            <a:r>
              <a:rPr lang="fr-FR" sz="2000" dirty="0">
                <a:effectLst/>
                <a:latin typeface="Verdana"/>
                <a:ea typeface="Calibri"/>
                <a:cs typeface="Arial"/>
              </a:rPr>
              <a:t> – y compris les activités judiciaires, correctionnelles et pénitentiaires</a:t>
            </a:r>
          </a:p>
          <a:p>
            <a:pPr marL="342900" marR="0" lvl="0" indent="-342900">
              <a:spcBef>
                <a:spcPts val="600"/>
              </a:spcBef>
              <a:spcAft>
                <a:spcPts val="600"/>
              </a:spcAft>
              <a:buFont typeface="Symbol" panose="05050102010706020507" pitchFamily="18" charset="2"/>
              <a:buChar char=""/>
            </a:pPr>
            <a:r>
              <a:rPr lang="fr-FR" sz="2000" dirty="0">
                <a:effectLst/>
                <a:latin typeface="Verdana" panose="020B0604030504040204" pitchFamily="34" charset="0"/>
                <a:ea typeface="Calibri" panose="020F0502020204030204" pitchFamily="34" charset="0"/>
                <a:cs typeface="Arial" panose="020B0604020202020204" pitchFamily="34" charset="0"/>
              </a:rPr>
              <a:t>Assistance électorale</a:t>
            </a:r>
          </a:p>
          <a:p>
            <a:pPr marL="342900" marR="0" lvl="0" indent="-342900">
              <a:spcBef>
                <a:spcPts val="600"/>
              </a:spcBef>
              <a:spcAft>
                <a:spcPts val="600"/>
              </a:spcAft>
              <a:buFont typeface="Symbol" panose="05050102010706020507" pitchFamily="18" charset="2"/>
              <a:buChar char=""/>
            </a:pPr>
            <a:r>
              <a:rPr lang="fr-FR" sz="2000" dirty="0">
                <a:effectLst/>
                <a:latin typeface="Verdana"/>
                <a:ea typeface="Calibri"/>
                <a:cs typeface="Arial"/>
              </a:rPr>
              <a:t>Soutien à la restauration et à l’extension</a:t>
            </a:r>
            <a:r>
              <a:rPr lang="fr-FR" sz="2000" dirty="0">
                <a:latin typeface="Verdana"/>
                <a:ea typeface="Calibri"/>
                <a:cs typeface="Arial"/>
              </a:rPr>
              <a:t> </a:t>
            </a:r>
            <a:r>
              <a:rPr lang="fr-FR" sz="2000" dirty="0">
                <a:effectLst/>
                <a:latin typeface="Verdana"/>
                <a:ea typeface="Calibri"/>
                <a:cs typeface="Arial"/>
              </a:rPr>
              <a:t>de l’autorité de l’État</a:t>
            </a:r>
          </a:p>
        </p:txBody>
      </p:sp>
      <p:sp>
        <p:nvSpPr>
          <p:cNvPr id="3" name="TextBox 2">
            <a:extLst>
              <a:ext uri="{FF2B5EF4-FFF2-40B4-BE49-F238E27FC236}">
                <a16:creationId xmlns:a16="http://schemas.microsoft.com/office/drawing/2014/main" id="{A069367B-2F0B-31F7-3205-DFBFF383B848}"/>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Activités de consolidation de la paix</a:t>
            </a:r>
          </a:p>
        </p:txBody>
      </p:sp>
    </p:spTree>
    <p:extLst>
      <p:ext uri="{BB962C8B-B14F-4D97-AF65-F5344CB8AC3E}">
        <p14:creationId xmlns:p14="http://schemas.microsoft.com/office/powerpoint/2010/main" val="3101473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a:extLst>
              <a:ext uri="{FF2B5EF4-FFF2-40B4-BE49-F238E27FC236}">
                <a16:creationId xmlns:a16="http://schemas.microsoft.com/office/drawing/2014/main" id="{16D1DEC4-23F1-70B9-6FC1-7ADBCF6221DF}"/>
              </a:ext>
            </a:extLst>
          </p:cNvPr>
          <p:cNvGraphicFramePr>
            <a:graphicFrameLocks noGrp="1"/>
          </p:cNvGraphicFramePr>
          <p:nvPr>
            <p:extLst>
              <p:ext uri="{D42A27DB-BD31-4B8C-83A1-F6EECF244321}">
                <p14:modId xmlns:p14="http://schemas.microsoft.com/office/powerpoint/2010/main" val="3155205790"/>
              </p:ext>
            </p:extLst>
          </p:nvPr>
        </p:nvGraphicFramePr>
        <p:xfrm>
          <a:off x="1524000" y="1974600"/>
          <a:ext cx="9144000" cy="2908800"/>
        </p:xfrm>
        <a:graphic>
          <a:graphicData uri="http://schemas.openxmlformats.org/drawingml/2006/table">
            <a:tbl>
              <a:tblPr firstRow="1" firstCol="1" bandRow="1">
                <a:tableStyleId>{5C22544A-7EE6-4342-B048-85BDC9FD1C3A}</a:tableStyleId>
              </a:tblPr>
              <a:tblGrid>
                <a:gridCol w="2764971">
                  <a:extLst>
                    <a:ext uri="{9D8B030D-6E8A-4147-A177-3AD203B41FA5}">
                      <a16:colId xmlns:a16="http://schemas.microsoft.com/office/drawing/2014/main" val="2117369804"/>
                    </a:ext>
                  </a:extLst>
                </a:gridCol>
                <a:gridCol w="6379029">
                  <a:extLst>
                    <a:ext uri="{9D8B030D-6E8A-4147-A177-3AD203B41FA5}">
                      <a16:colId xmlns:a16="http://schemas.microsoft.com/office/drawing/2014/main" val="2504447503"/>
                    </a:ext>
                  </a:extLst>
                </a:gridCol>
              </a:tblGrid>
              <a:tr h="914400">
                <a:tc gridSpan="2">
                  <a:txBody>
                    <a:bodyPr/>
                    <a:lstStyle/>
                    <a:p>
                      <a:pPr marL="0" marR="0">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rPr>
                        <a:t>Activité d’apprentissage obligatoire 2.2.1 : Vidéo de l’ONU – État de droit, paix et sécurité</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A6A6A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10800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a:ea typeface="Verdana"/>
                          <a:cs typeface="Arial"/>
                        </a:rPr>
                        <a:t>Réfléchir à l’importance du soutien à l’État pour la sûreté, la sécurité et la paix durable dans les contextes de conflits violents.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144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cs typeface="Arial" panose="020B0604020202020204" pitchFamily="34" charset="0"/>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dirty="0">
                          <a:effectLst/>
                          <a:latin typeface="Verdana" panose="020B0604030504040204" pitchFamily="34" charset="0"/>
                          <a:ea typeface="Verdana" panose="020B0604030504040204" pitchFamily="34" charset="0"/>
                          <a:cs typeface="Arial" panose="020B0604020202020204" pitchFamily="34" charset="0"/>
                        </a:rPr>
                        <a:t>15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1016435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069367B-2F0B-31F7-3205-DFBFF383B848}"/>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Activité d’apprentissage obligatoire 2.2.1 : Vidéo de l’ONU</a:t>
            </a:r>
          </a:p>
        </p:txBody>
      </p:sp>
      <p:pic>
        <p:nvPicPr>
          <p:cNvPr id="4" name="UN Video Rule of Law, Peace and Security">
            <a:hlinkClick r:id="" action="ppaction://media"/>
            <a:extLst>
              <a:ext uri="{FF2B5EF4-FFF2-40B4-BE49-F238E27FC236}">
                <a16:creationId xmlns:a16="http://schemas.microsoft.com/office/drawing/2014/main" id="{9BBC5F80-153A-6D7F-7D74-A776FBE13A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981199" y="1502940"/>
            <a:ext cx="8229600" cy="4629150"/>
          </a:xfrm>
          <a:prstGeom prst="rect">
            <a:avLst/>
          </a:prstGeom>
        </p:spPr>
      </p:pic>
    </p:spTree>
    <p:extLst>
      <p:ext uri="{BB962C8B-B14F-4D97-AF65-F5344CB8AC3E}">
        <p14:creationId xmlns:p14="http://schemas.microsoft.com/office/powerpoint/2010/main" val="2816755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0823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Clearing For Result Phase IV-Mine Action For Human Development | United  Nations Development Programme">
            <a:extLst>
              <a:ext uri="{FF2B5EF4-FFF2-40B4-BE49-F238E27FC236}">
                <a16:creationId xmlns:a16="http://schemas.microsoft.com/office/drawing/2014/main" id="{0791125F-A674-4DF5-9638-7A3F4CDE8AD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7549" y="2533024"/>
            <a:ext cx="4735806" cy="315720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865A3B6-175B-9028-AD65-8EC22D583E13}"/>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Lutte antimines – Risques d’explosion</a:t>
            </a:r>
          </a:p>
        </p:txBody>
      </p:sp>
      <p:sp>
        <p:nvSpPr>
          <p:cNvPr id="4" name="TextBox 3">
            <a:extLst>
              <a:ext uri="{FF2B5EF4-FFF2-40B4-BE49-F238E27FC236}">
                <a16:creationId xmlns:a16="http://schemas.microsoft.com/office/drawing/2014/main" id="{C19B9275-5206-4179-57A1-2D736217CC0E}"/>
              </a:ext>
            </a:extLst>
          </p:cNvPr>
          <p:cNvSpPr txBox="1"/>
          <p:nvPr/>
        </p:nvSpPr>
        <p:spPr>
          <a:xfrm>
            <a:off x="1598645" y="1438354"/>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dirty="0">
                <a:latin typeface="Verdana"/>
                <a:ea typeface="Verdana"/>
              </a:rPr>
              <a:t>Réduire la menace et l’impact des mines terrestres, restes explosifs de guerre (REG) et autres engins explosifs.</a:t>
            </a:r>
          </a:p>
          <a:p>
            <a:pPr>
              <a:spcBef>
                <a:spcPts val="600"/>
              </a:spcBef>
              <a:spcAft>
                <a:spcPts val="600"/>
              </a:spcAft>
            </a:pPr>
            <a:endParaRPr lang="fr-FR" sz="2000" dirty="0">
              <a:latin typeface="Verdana" panose="020B0604030504040204" pitchFamily="34" charset="0"/>
              <a:ea typeface="Verdana" panose="020B0604030504040204" pitchFamily="34" charset="0"/>
            </a:endParaRPr>
          </a:p>
          <a:p>
            <a:pPr>
              <a:spcBef>
                <a:spcPts val="600"/>
              </a:spcBef>
              <a:spcAft>
                <a:spcPts val="600"/>
              </a:spcAft>
            </a:pPr>
            <a:r>
              <a:rPr lang="fr-FR" sz="2000" b="1" dirty="0">
                <a:latin typeface="Verdana" panose="020B0604030504040204" pitchFamily="34" charset="0"/>
                <a:ea typeface="Verdana" panose="020B0604030504040204" pitchFamily="34" charset="0"/>
              </a:rPr>
              <a:t>Les cinq piliers :</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Déminage</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Éducation au risque</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Aide aux victimes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Destruction des stocks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Plaidoyer</a:t>
            </a:r>
          </a:p>
        </p:txBody>
      </p:sp>
    </p:spTree>
    <p:extLst>
      <p:ext uri="{BB962C8B-B14F-4D97-AF65-F5344CB8AC3E}">
        <p14:creationId xmlns:p14="http://schemas.microsoft.com/office/powerpoint/2010/main" val="359538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Together for mine action; a multilateral success story">
            <a:extLst>
              <a:ext uri="{FF2B5EF4-FFF2-40B4-BE49-F238E27FC236}">
                <a16:creationId xmlns:a16="http://schemas.microsoft.com/office/drawing/2014/main" id="{7AF8611C-46E8-2689-D5A6-EE74BC1AFF64}"/>
              </a:ext>
            </a:extLst>
          </p:cNvPr>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936000" y="3074127"/>
            <a:ext cx="4320000" cy="32428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198368D-28D3-1CCC-2C60-AFD771B1E678}"/>
              </a:ext>
            </a:extLst>
          </p:cNvPr>
          <p:cNvSpPr txBox="1"/>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Risques liés aux explosifs – Mines terrestres</a:t>
            </a:r>
          </a:p>
        </p:txBody>
      </p:sp>
      <p:sp>
        <p:nvSpPr>
          <p:cNvPr id="4" name="TextBox 3">
            <a:extLst>
              <a:ext uri="{FF2B5EF4-FFF2-40B4-BE49-F238E27FC236}">
                <a16:creationId xmlns:a16="http://schemas.microsoft.com/office/drawing/2014/main" id="{5E65C919-94D6-F97A-05BB-AB8FDC17E433}"/>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Fonctionnement instantané – pas d’avertissement</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Différents types pour cibler le personnel ou les véhicules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De nombreux styles différents</a:t>
            </a:r>
          </a:p>
        </p:txBody>
      </p:sp>
    </p:spTree>
    <p:extLst>
      <p:ext uri="{BB962C8B-B14F-4D97-AF65-F5344CB8AC3E}">
        <p14:creationId xmlns:p14="http://schemas.microsoft.com/office/powerpoint/2010/main" val="1109253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4F0DAA5-B1AF-3107-5CDB-9CA44166324D}"/>
              </a:ext>
            </a:extLst>
          </p:cNvPr>
          <p:cNvPicPr>
            <a:picLocks noChangeAspect="1"/>
          </p:cNvPicPr>
          <p:nvPr/>
        </p:nvPicPr>
        <p:blipFill>
          <a:blip r:embed="rId2"/>
          <a:stretch>
            <a:fillRect/>
          </a:stretch>
        </p:blipFill>
        <p:spPr>
          <a:xfrm>
            <a:off x="3935998" y="3074127"/>
            <a:ext cx="4320000" cy="3095730"/>
          </a:xfrm>
          <a:prstGeom prst="rect">
            <a:avLst/>
          </a:prstGeom>
        </p:spPr>
      </p:pic>
      <p:sp>
        <p:nvSpPr>
          <p:cNvPr id="2" name="TextBox 1">
            <a:extLst>
              <a:ext uri="{FF2B5EF4-FFF2-40B4-BE49-F238E27FC236}">
                <a16:creationId xmlns:a16="http://schemas.microsoft.com/office/drawing/2014/main" id="{3287FFDE-5682-6676-FE4B-28E51F5B96E6}"/>
              </a:ext>
            </a:extLst>
          </p:cNvPr>
          <p:cNvSpPr txBox="1"/>
          <p:nvPr/>
        </p:nvSpPr>
        <p:spPr>
          <a:xfrm>
            <a:off x="1245107"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Risques liés aux explosifs – Restes explosifs de guerre</a:t>
            </a:r>
          </a:p>
        </p:txBody>
      </p:sp>
      <p:sp>
        <p:nvSpPr>
          <p:cNvPr id="4" name="TextBox 3">
            <a:extLst>
              <a:ext uri="{FF2B5EF4-FFF2-40B4-BE49-F238E27FC236}">
                <a16:creationId xmlns:a16="http://schemas.microsoft.com/office/drawing/2014/main" id="{DF31822A-0404-471E-8DF8-222C0144D172}"/>
              </a:ext>
            </a:extLst>
          </p:cNvPr>
          <p:cNvSpPr txBox="1"/>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Souvent dangereux – instables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Plusieurs tailles, des balles explosives aux fusées</a:t>
            </a:r>
          </a:p>
          <a:p>
            <a:pPr marL="285750" indent="-28575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Les bombes à fragmentation ressemblent souvent à des jouets</a:t>
            </a:r>
          </a:p>
        </p:txBody>
      </p:sp>
    </p:spTree>
    <p:extLst>
      <p:ext uri="{BB962C8B-B14F-4D97-AF65-F5344CB8AC3E}">
        <p14:creationId xmlns:p14="http://schemas.microsoft.com/office/powerpoint/2010/main" val="3049931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7F801F-A02B-45AB-9740-7A994B67107A}"/>
</file>

<file path=customXml/itemProps2.xml><?xml version="1.0" encoding="utf-8"?>
<ds:datastoreItem xmlns:ds="http://schemas.openxmlformats.org/officeDocument/2006/customXml" ds:itemID="{60689EA7-CE69-4D4F-8F10-39209AC0F36C}">
  <ds:schemaRefs>
    <ds:schemaRef ds:uri="http://schemas.microsoft.com/office/2006/documentManagement/types"/>
    <ds:schemaRef ds:uri="28943420-3cce-465e-a204-04bce5f1b343"/>
    <ds:schemaRef ds:uri="http://purl.org/dc/elements/1.1/"/>
    <ds:schemaRef ds:uri="http://www.w3.org/XML/1998/namespace"/>
    <ds:schemaRef ds:uri="http://purl.org/dc/dcmitype/"/>
    <ds:schemaRef ds:uri="http://purl.org/dc/terms/"/>
    <ds:schemaRef ds:uri="http://schemas.microsoft.com/office/infopath/2007/PartnerControls"/>
    <ds:schemaRef ds:uri="http://schemas.openxmlformats.org/package/2006/metadata/core-properties"/>
    <ds:schemaRef ds:uri="2286246c-fc21-4ee8-a407-068ba74e6317"/>
    <ds:schemaRef ds:uri="http://schemas.microsoft.com/office/2006/metadata/properties"/>
    <ds:schemaRef ds:uri="ffaef953-2cda-4d9d-b070-85228d2d3b5f"/>
    <ds:schemaRef ds:uri="985ec44e-1bab-4c0b-9df0-6ba128686fc9"/>
    <ds:schemaRef ds:uri="756f3f7a-cc20-4157-bc78-ddc9769d8db6"/>
  </ds:schemaRefs>
</ds:datastoreItem>
</file>

<file path=customXml/itemProps3.xml><?xml version="1.0" encoding="utf-8"?>
<ds:datastoreItem xmlns:ds="http://schemas.openxmlformats.org/officeDocument/2006/customXml" ds:itemID="{883906A3-39D1-4884-A96C-63D1043103C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1326</Words>
  <Application>Microsoft Office PowerPoint</Application>
  <PresentationFormat>Widescreen</PresentationFormat>
  <Paragraphs>113</Paragraphs>
  <Slides>19</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Century Gothic</vt:lpstr>
      <vt:lpstr>Symbol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19</cp:revision>
  <dcterms:created xsi:type="dcterms:W3CDTF">2023-10-04T18:52:03Z</dcterms:created>
  <dcterms:modified xsi:type="dcterms:W3CDTF">2025-10-31T17:41:52Z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50217400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